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4"/>
  </p:sldMasterIdLst>
  <p:sldIdLst>
    <p:sldId id="268" r:id="rId5"/>
    <p:sldId id="260" r:id="rId6"/>
    <p:sldId id="264" r:id="rId7"/>
    <p:sldId id="263" r:id="rId8"/>
    <p:sldId id="267" r:id="rId9"/>
    <p:sldId id="262" r:id="rId10"/>
    <p:sldId id="256" r:id="rId11"/>
    <p:sldId id="261" r:id="rId12"/>
    <p:sldId id="266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99AF6C-C941-9148-9087-DF107145F64E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B09450-974E-B54D-99C5-CC55D034C1E9}">
      <dgm:prSet phldrT="[Text]"/>
      <dgm:spPr/>
      <dgm:t>
        <a:bodyPr/>
        <a:lstStyle/>
        <a:p>
          <a:r>
            <a:rPr lang="en-US" dirty="0"/>
            <a:t>March 31</a:t>
          </a:r>
          <a:r>
            <a:rPr lang="en-US" baseline="30000" dirty="0"/>
            <a:t>st</a:t>
          </a:r>
          <a:r>
            <a:rPr lang="en-US" dirty="0"/>
            <a:t> : Application Deadline</a:t>
          </a:r>
        </a:p>
      </dgm:t>
    </dgm:pt>
    <dgm:pt modelId="{46BDAEF1-3208-BA44-9DA7-099FFA738473}" type="parTrans" cxnId="{E1612042-4271-8844-911C-531118FBAA0D}">
      <dgm:prSet/>
      <dgm:spPr/>
      <dgm:t>
        <a:bodyPr/>
        <a:lstStyle/>
        <a:p>
          <a:endParaRPr lang="en-US"/>
        </a:p>
      </dgm:t>
    </dgm:pt>
    <dgm:pt modelId="{6A25B7C4-FFF7-6E4D-B674-87651511775D}" type="sibTrans" cxnId="{E1612042-4271-8844-911C-531118FBAA0D}">
      <dgm:prSet/>
      <dgm:spPr/>
      <dgm:t>
        <a:bodyPr/>
        <a:lstStyle/>
        <a:p>
          <a:endParaRPr lang="en-US"/>
        </a:p>
      </dgm:t>
    </dgm:pt>
    <dgm:pt modelId="{A8ED10EC-DF9D-5B4C-A622-640700F9177B}">
      <dgm:prSet phldrT="[Text]"/>
      <dgm:spPr/>
      <dgm:t>
        <a:bodyPr/>
        <a:lstStyle/>
        <a:p>
          <a:r>
            <a:rPr lang="en-US" dirty="0"/>
            <a:t>April: Application Review </a:t>
          </a:r>
        </a:p>
      </dgm:t>
    </dgm:pt>
    <dgm:pt modelId="{45857DD6-EDA8-1645-89CD-F71CBEA02454}" type="parTrans" cxnId="{AC32E8C6-9B8E-FD46-A8D0-76F39306EF77}">
      <dgm:prSet/>
      <dgm:spPr/>
      <dgm:t>
        <a:bodyPr/>
        <a:lstStyle/>
        <a:p>
          <a:endParaRPr lang="en-US"/>
        </a:p>
      </dgm:t>
    </dgm:pt>
    <dgm:pt modelId="{9C0C9430-64AA-D747-A5FE-D3D9F16071FF}" type="sibTrans" cxnId="{AC32E8C6-9B8E-FD46-A8D0-76F39306EF77}">
      <dgm:prSet/>
      <dgm:spPr/>
      <dgm:t>
        <a:bodyPr/>
        <a:lstStyle/>
        <a:p>
          <a:endParaRPr lang="en-US"/>
        </a:p>
      </dgm:t>
    </dgm:pt>
    <dgm:pt modelId="{5620A2E1-51BA-9A40-B23A-8CB0CDC09BA4}">
      <dgm:prSet phldrT="[Text]"/>
      <dgm:spPr/>
      <dgm:t>
        <a:bodyPr/>
        <a:lstStyle/>
        <a:p>
          <a:r>
            <a:rPr lang="en-US" dirty="0"/>
            <a:t>April 21</a:t>
          </a:r>
          <a:r>
            <a:rPr lang="en-US" baseline="30000" dirty="0"/>
            <a:t>st</a:t>
          </a:r>
          <a:r>
            <a:rPr lang="en-US" dirty="0"/>
            <a:t> :</a:t>
          </a:r>
        </a:p>
        <a:p>
          <a:r>
            <a:rPr lang="en-US" dirty="0"/>
            <a:t> Award Notification</a:t>
          </a:r>
        </a:p>
      </dgm:t>
    </dgm:pt>
    <dgm:pt modelId="{2233DACC-3305-A249-80F4-E065A989BE8B}" type="parTrans" cxnId="{821C4195-31CA-C642-8462-79DD66D308A9}">
      <dgm:prSet/>
      <dgm:spPr/>
      <dgm:t>
        <a:bodyPr/>
        <a:lstStyle/>
        <a:p>
          <a:endParaRPr lang="en-US"/>
        </a:p>
      </dgm:t>
    </dgm:pt>
    <dgm:pt modelId="{978F1E46-9E7C-BC41-8CE4-116E5A5DDAC0}" type="sibTrans" cxnId="{821C4195-31CA-C642-8462-79DD66D308A9}">
      <dgm:prSet/>
      <dgm:spPr/>
      <dgm:t>
        <a:bodyPr/>
        <a:lstStyle/>
        <a:p>
          <a:endParaRPr lang="en-US"/>
        </a:p>
      </dgm:t>
    </dgm:pt>
    <dgm:pt modelId="{7A2A42EC-4107-1643-83AE-8941FA04EF7F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/>
            <a:t>December 15</a:t>
          </a:r>
          <a:r>
            <a:rPr lang="en-US" baseline="30000" dirty="0"/>
            <a:t>th</a:t>
          </a:r>
          <a:r>
            <a:rPr lang="en-US" dirty="0"/>
            <a:t>: Mid-year Report</a:t>
          </a:r>
        </a:p>
        <a:p>
          <a:pPr marL="0"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C6BB9CBA-08B2-A848-8622-B0F4F46A79B6}" type="parTrans" cxnId="{91EC5331-81ED-0C4B-A6D0-4DF18A6E2BDF}">
      <dgm:prSet/>
      <dgm:spPr/>
      <dgm:t>
        <a:bodyPr/>
        <a:lstStyle/>
        <a:p>
          <a:endParaRPr lang="en-US"/>
        </a:p>
      </dgm:t>
    </dgm:pt>
    <dgm:pt modelId="{F448F643-206F-1C47-9E0C-AC2BE319BDEB}" type="sibTrans" cxnId="{91EC5331-81ED-0C4B-A6D0-4DF18A6E2BDF}">
      <dgm:prSet/>
      <dgm:spPr/>
      <dgm:t>
        <a:bodyPr/>
        <a:lstStyle/>
        <a:p>
          <a:endParaRPr lang="en-US"/>
        </a:p>
      </dgm:t>
    </dgm:pt>
    <dgm:pt modelId="{DB654A3A-F5EA-F64B-A752-7D28172BD3BD}">
      <dgm:prSet/>
      <dgm:spPr/>
      <dgm:t>
        <a:bodyPr/>
        <a:lstStyle/>
        <a:p>
          <a:r>
            <a:rPr lang="en-US"/>
            <a:t>May 31</a:t>
          </a:r>
          <a:r>
            <a:rPr lang="en-US" baseline="30000"/>
            <a:t>st</a:t>
          </a:r>
          <a:r>
            <a:rPr lang="en-US"/>
            <a:t>: Project Completion &amp; Report</a:t>
          </a:r>
          <a:endParaRPr lang="en-US" dirty="0"/>
        </a:p>
      </dgm:t>
    </dgm:pt>
    <dgm:pt modelId="{763DAF1A-24E0-F64E-96C4-F937725343E7}" type="parTrans" cxnId="{F661427D-9F8F-1649-BEEE-9D0B137CB3C0}">
      <dgm:prSet/>
      <dgm:spPr/>
      <dgm:t>
        <a:bodyPr/>
        <a:lstStyle/>
        <a:p>
          <a:endParaRPr lang="en-US"/>
        </a:p>
      </dgm:t>
    </dgm:pt>
    <dgm:pt modelId="{34C3F225-05F8-3845-9B65-2533D13B7AA5}" type="sibTrans" cxnId="{F661427D-9F8F-1649-BEEE-9D0B137CB3C0}">
      <dgm:prSet/>
      <dgm:spPr/>
      <dgm:t>
        <a:bodyPr/>
        <a:lstStyle/>
        <a:p>
          <a:endParaRPr lang="en-US"/>
        </a:p>
      </dgm:t>
    </dgm:pt>
    <dgm:pt modelId="{A2B56996-5C0B-2642-B188-45C8CB929422}" type="pres">
      <dgm:prSet presAssocID="{8699AF6C-C941-9148-9087-DF107145F64E}" presName="diagram" presStyleCnt="0">
        <dgm:presLayoutVars>
          <dgm:dir/>
          <dgm:resizeHandles val="exact"/>
        </dgm:presLayoutVars>
      </dgm:prSet>
      <dgm:spPr/>
    </dgm:pt>
    <dgm:pt modelId="{C831AAFD-6F18-5B4D-A42B-54DFCEE275EB}" type="pres">
      <dgm:prSet presAssocID="{19B09450-974E-B54D-99C5-CC55D034C1E9}" presName="node" presStyleLbl="node1" presStyleIdx="0" presStyleCnt="5">
        <dgm:presLayoutVars>
          <dgm:bulletEnabled val="1"/>
        </dgm:presLayoutVars>
      </dgm:prSet>
      <dgm:spPr/>
    </dgm:pt>
    <dgm:pt modelId="{C03DC699-B234-9A4C-A11D-B6FF0417E2E1}" type="pres">
      <dgm:prSet presAssocID="{6A25B7C4-FFF7-6E4D-B674-87651511775D}" presName="sibTrans" presStyleLbl="sibTrans2D1" presStyleIdx="0" presStyleCnt="4"/>
      <dgm:spPr/>
    </dgm:pt>
    <dgm:pt modelId="{7BE653B8-3A14-1E4F-A409-9ADE32BCAC3D}" type="pres">
      <dgm:prSet presAssocID="{6A25B7C4-FFF7-6E4D-B674-87651511775D}" presName="connectorText" presStyleLbl="sibTrans2D1" presStyleIdx="0" presStyleCnt="4"/>
      <dgm:spPr/>
    </dgm:pt>
    <dgm:pt modelId="{E5A7AB81-5ED6-7E46-8185-9D00AB7BCAAA}" type="pres">
      <dgm:prSet presAssocID="{A8ED10EC-DF9D-5B4C-A622-640700F9177B}" presName="node" presStyleLbl="node1" presStyleIdx="1" presStyleCnt="5">
        <dgm:presLayoutVars>
          <dgm:bulletEnabled val="1"/>
        </dgm:presLayoutVars>
      </dgm:prSet>
      <dgm:spPr/>
    </dgm:pt>
    <dgm:pt modelId="{76EA961A-852E-EB4A-803F-A9FDB0E45658}" type="pres">
      <dgm:prSet presAssocID="{9C0C9430-64AA-D747-A5FE-D3D9F16071FF}" presName="sibTrans" presStyleLbl="sibTrans2D1" presStyleIdx="1" presStyleCnt="4"/>
      <dgm:spPr/>
    </dgm:pt>
    <dgm:pt modelId="{8D044FDE-2C08-584E-A388-BF7C30270702}" type="pres">
      <dgm:prSet presAssocID="{9C0C9430-64AA-D747-A5FE-D3D9F16071FF}" presName="connectorText" presStyleLbl="sibTrans2D1" presStyleIdx="1" presStyleCnt="4"/>
      <dgm:spPr/>
    </dgm:pt>
    <dgm:pt modelId="{A71A23C4-5151-AE4D-9F22-84008E42FD05}" type="pres">
      <dgm:prSet presAssocID="{5620A2E1-51BA-9A40-B23A-8CB0CDC09BA4}" presName="node" presStyleLbl="node1" presStyleIdx="2" presStyleCnt="5">
        <dgm:presLayoutVars>
          <dgm:bulletEnabled val="1"/>
        </dgm:presLayoutVars>
      </dgm:prSet>
      <dgm:spPr/>
    </dgm:pt>
    <dgm:pt modelId="{9419A9E5-C83E-5B4F-8B6D-6FC2146C43A4}" type="pres">
      <dgm:prSet presAssocID="{978F1E46-9E7C-BC41-8CE4-116E5A5DDAC0}" presName="sibTrans" presStyleLbl="sibTrans2D1" presStyleIdx="2" presStyleCnt="4"/>
      <dgm:spPr/>
    </dgm:pt>
    <dgm:pt modelId="{3431A7A5-BCE9-9B48-B705-EA615094AE0D}" type="pres">
      <dgm:prSet presAssocID="{978F1E46-9E7C-BC41-8CE4-116E5A5DDAC0}" presName="connectorText" presStyleLbl="sibTrans2D1" presStyleIdx="2" presStyleCnt="4"/>
      <dgm:spPr/>
    </dgm:pt>
    <dgm:pt modelId="{AC3151CA-908B-1840-9C40-3352B120BE81}" type="pres">
      <dgm:prSet presAssocID="{7A2A42EC-4107-1643-83AE-8941FA04EF7F}" presName="node" presStyleLbl="node1" presStyleIdx="3" presStyleCnt="5">
        <dgm:presLayoutVars>
          <dgm:bulletEnabled val="1"/>
        </dgm:presLayoutVars>
      </dgm:prSet>
      <dgm:spPr/>
    </dgm:pt>
    <dgm:pt modelId="{91080DFE-1862-4740-AF8E-15705A9353C9}" type="pres">
      <dgm:prSet presAssocID="{F448F643-206F-1C47-9E0C-AC2BE319BDEB}" presName="sibTrans" presStyleLbl="sibTrans2D1" presStyleIdx="3" presStyleCnt="4"/>
      <dgm:spPr/>
    </dgm:pt>
    <dgm:pt modelId="{75406FA1-E8FF-A14B-B367-44040097895F}" type="pres">
      <dgm:prSet presAssocID="{F448F643-206F-1C47-9E0C-AC2BE319BDEB}" presName="connectorText" presStyleLbl="sibTrans2D1" presStyleIdx="3" presStyleCnt="4"/>
      <dgm:spPr/>
    </dgm:pt>
    <dgm:pt modelId="{2216257F-91A9-BE42-96CD-610A700777D9}" type="pres">
      <dgm:prSet presAssocID="{DB654A3A-F5EA-F64B-A752-7D28172BD3BD}" presName="node" presStyleLbl="node1" presStyleIdx="4" presStyleCnt="5">
        <dgm:presLayoutVars>
          <dgm:bulletEnabled val="1"/>
        </dgm:presLayoutVars>
      </dgm:prSet>
      <dgm:spPr/>
    </dgm:pt>
  </dgm:ptLst>
  <dgm:cxnLst>
    <dgm:cxn modelId="{91EC5331-81ED-0C4B-A6D0-4DF18A6E2BDF}" srcId="{8699AF6C-C941-9148-9087-DF107145F64E}" destId="{7A2A42EC-4107-1643-83AE-8941FA04EF7F}" srcOrd="3" destOrd="0" parTransId="{C6BB9CBA-08B2-A848-8622-B0F4F46A79B6}" sibTransId="{F448F643-206F-1C47-9E0C-AC2BE319BDEB}"/>
    <dgm:cxn modelId="{F536705D-8468-1241-A551-B02D7496A57A}" type="presOf" srcId="{6A25B7C4-FFF7-6E4D-B674-87651511775D}" destId="{C03DC699-B234-9A4C-A11D-B6FF0417E2E1}" srcOrd="0" destOrd="0" presId="urn:microsoft.com/office/officeart/2005/8/layout/process5"/>
    <dgm:cxn modelId="{E1612042-4271-8844-911C-531118FBAA0D}" srcId="{8699AF6C-C941-9148-9087-DF107145F64E}" destId="{19B09450-974E-B54D-99C5-CC55D034C1E9}" srcOrd="0" destOrd="0" parTransId="{46BDAEF1-3208-BA44-9DA7-099FFA738473}" sibTransId="{6A25B7C4-FFF7-6E4D-B674-87651511775D}"/>
    <dgm:cxn modelId="{EC63F942-5A39-D147-8CF9-A2E155B93C69}" type="presOf" srcId="{7A2A42EC-4107-1643-83AE-8941FA04EF7F}" destId="{AC3151CA-908B-1840-9C40-3352B120BE81}" srcOrd="0" destOrd="0" presId="urn:microsoft.com/office/officeart/2005/8/layout/process5"/>
    <dgm:cxn modelId="{FA422D63-9A0A-744E-BF1E-B56CE23D61B2}" type="presOf" srcId="{978F1E46-9E7C-BC41-8CE4-116E5A5DDAC0}" destId="{3431A7A5-BCE9-9B48-B705-EA615094AE0D}" srcOrd="1" destOrd="0" presId="urn:microsoft.com/office/officeart/2005/8/layout/process5"/>
    <dgm:cxn modelId="{67ED2750-BCAD-2D45-BE9E-155C3739CC63}" type="presOf" srcId="{9C0C9430-64AA-D747-A5FE-D3D9F16071FF}" destId="{8D044FDE-2C08-584E-A388-BF7C30270702}" srcOrd="1" destOrd="0" presId="urn:microsoft.com/office/officeart/2005/8/layout/process5"/>
    <dgm:cxn modelId="{F661427D-9F8F-1649-BEEE-9D0B137CB3C0}" srcId="{8699AF6C-C941-9148-9087-DF107145F64E}" destId="{DB654A3A-F5EA-F64B-A752-7D28172BD3BD}" srcOrd="4" destOrd="0" parTransId="{763DAF1A-24E0-F64E-96C4-F937725343E7}" sibTransId="{34C3F225-05F8-3845-9B65-2533D13B7AA5}"/>
    <dgm:cxn modelId="{821C4195-31CA-C642-8462-79DD66D308A9}" srcId="{8699AF6C-C941-9148-9087-DF107145F64E}" destId="{5620A2E1-51BA-9A40-B23A-8CB0CDC09BA4}" srcOrd="2" destOrd="0" parTransId="{2233DACC-3305-A249-80F4-E065A989BE8B}" sibTransId="{978F1E46-9E7C-BC41-8CE4-116E5A5DDAC0}"/>
    <dgm:cxn modelId="{4F796C95-F03F-5247-B117-B85AE1575E29}" type="presOf" srcId="{9C0C9430-64AA-D747-A5FE-D3D9F16071FF}" destId="{76EA961A-852E-EB4A-803F-A9FDB0E45658}" srcOrd="0" destOrd="0" presId="urn:microsoft.com/office/officeart/2005/8/layout/process5"/>
    <dgm:cxn modelId="{80C137B3-AE1A-454A-88A4-6EAF804D99CB}" type="presOf" srcId="{19B09450-974E-B54D-99C5-CC55D034C1E9}" destId="{C831AAFD-6F18-5B4D-A42B-54DFCEE275EB}" srcOrd="0" destOrd="0" presId="urn:microsoft.com/office/officeart/2005/8/layout/process5"/>
    <dgm:cxn modelId="{BD0E36BC-AC9F-9444-BE48-28B1BD5EA026}" type="presOf" srcId="{5620A2E1-51BA-9A40-B23A-8CB0CDC09BA4}" destId="{A71A23C4-5151-AE4D-9F22-84008E42FD05}" srcOrd="0" destOrd="0" presId="urn:microsoft.com/office/officeart/2005/8/layout/process5"/>
    <dgm:cxn modelId="{1F4974BF-8A94-FB41-B6E1-8A0F90887A3C}" type="presOf" srcId="{978F1E46-9E7C-BC41-8CE4-116E5A5DDAC0}" destId="{9419A9E5-C83E-5B4F-8B6D-6FC2146C43A4}" srcOrd="0" destOrd="0" presId="urn:microsoft.com/office/officeart/2005/8/layout/process5"/>
    <dgm:cxn modelId="{AC32E8C6-9B8E-FD46-A8D0-76F39306EF77}" srcId="{8699AF6C-C941-9148-9087-DF107145F64E}" destId="{A8ED10EC-DF9D-5B4C-A622-640700F9177B}" srcOrd="1" destOrd="0" parTransId="{45857DD6-EDA8-1645-89CD-F71CBEA02454}" sibTransId="{9C0C9430-64AA-D747-A5FE-D3D9F16071FF}"/>
    <dgm:cxn modelId="{DBC67AD3-61B2-2F41-9066-CE2EFE8F9CC3}" type="presOf" srcId="{6A25B7C4-FFF7-6E4D-B674-87651511775D}" destId="{7BE653B8-3A14-1E4F-A409-9ADE32BCAC3D}" srcOrd="1" destOrd="0" presId="urn:microsoft.com/office/officeart/2005/8/layout/process5"/>
    <dgm:cxn modelId="{56D3B3D3-A1F3-2F40-A132-30744386FD51}" type="presOf" srcId="{DB654A3A-F5EA-F64B-A752-7D28172BD3BD}" destId="{2216257F-91A9-BE42-96CD-610A700777D9}" srcOrd="0" destOrd="0" presId="urn:microsoft.com/office/officeart/2005/8/layout/process5"/>
    <dgm:cxn modelId="{BF8A98D6-486A-A94D-81B2-D7099D866632}" type="presOf" srcId="{F448F643-206F-1C47-9E0C-AC2BE319BDEB}" destId="{75406FA1-E8FF-A14B-B367-44040097895F}" srcOrd="1" destOrd="0" presId="urn:microsoft.com/office/officeart/2005/8/layout/process5"/>
    <dgm:cxn modelId="{4612E6DF-3D69-9B4D-B55B-46E43A002DD8}" type="presOf" srcId="{A8ED10EC-DF9D-5B4C-A622-640700F9177B}" destId="{E5A7AB81-5ED6-7E46-8185-9D00AB7BCAAA}" srcOrd="0" destOrd="0" presId="urn:microsoft.com/office/officeart/2005/8/layout/process5"/>
    <dgm:cxn modelId="{087813F2-C5DC-1345-BC2B-AE84EBDEBDED}" type="presOf" srcId="{F448F643-206F-1C47-9E0C-AC2BE319BDEB}" destId="{91080DFE-1862-4740-AF8E-15705A9353C9}" srcOrd="0" destOrd="0" presId="urn:microsoft.com/office/officeart/2005/8/layout/process5"/>
    <dgm:cxn modelId="{A3ABDEFC-2770-BE41-95ED-8E53A7707D5B}" type="presOf" srcId="{8699AF6C-C941-9148-9087-DF107145F64E}" destId="{A2B56996-5C0B-2642-B188-45C8CB929422}" srcOrd="0" destOrd="0" presId="urn:microsoft.com/office/officeart/2005/8/layout/process5"/>
    <dgm:cxn modelId="{29DEB3C1-3CDC-DC41-BF30-3CA27B2AB5DC}" type="presParOf" srcId="{A2B56996-5C0B-2642-B188-45C8CB929422}" destId="{C831AAFD-6F18-5B4D-A42B-54DFCEE275EB}" srcOrd="0" destOrd="0" presId="urn:microsoft.com/office/officeart/2005/8/layout/process5"/>
    <dgm:cxn modelId="{A342375E-3E1F-904C-926E-310A8CD20C63}" type="presParOf" srcId="{A2B56996-5C0B-2642-B188-45C8CB929422}" destId="{C03DC699-B234-9A4C-A11D-B6FF0417E2E1}" srcOrd="1" destOrd="0" presId="urn:microsoft.com/office/officeart/2005/8/layout/process5"/>
    <dgm:cxn modelId="{1119E770-8AF6-BA40-8367-4ED96B57D651}" type="presParOf" srcId="{C03DC699-B234-9A4C-A11D-B6FF0417E2E1}" destId="{7BE653B8-3A14-1E4F-A409-9ADE32BCAC3D}" srcOrd="0" destOrd="0" presId="urn:microsoft.com/office/officeart/2005/8/layout/process5"/>
    <dgm:cxn modelId="{10100466-A7E9-7245-AD3B-D2828C555632}" type="presParOf" srcId="{A2B56996-5C0B-2642-B188-45C8CB929422}" destId="{E5A7AB81-5ED6-7E46-8185-9D00AB7BCAAA}" srcOrd="2" destOrd="0" presId="urn:microsoft.com/office/officeart/2005/8/layout/process5"/>
    <dgm:cxn modelId="{276BBE98-04E1-C040-A32C-65FD832D9841}" type="presParOf" srcId="{A2B56996-5C0B-2642-B188-45C8CB929422}" destId="{76EA961A-852E-EB4A-803F-A9FDB0E45658}" srcOrd="3" destOrd="0" presId="urn:microsoft.com/office/officeart/2005/8/layout/process5"/>
    <dgm:cxn modelId="{26218B0A-1464-1B45-88AE-A68B16EF9A03}" type="presParOf" srcId="{76EA961A-852E-EB4A-803F-A9FDB0E45658}" destId="{8D044FDE-2C08-584E-A388-BF7C30270702}" srcOrd="0" destOrd="0" presId="urn:microsoft.com/office/officeart/2005/8/layout/process5"/>
    <dgm:cxn modelId="{8A500EFD-17E6-7247-8CCF-E193F3C39FBA}" type="presParOf" srcId="{A2B56996-5C0B-2642-B188-45C8CB929422}" destId="{A71A23C4-5151-AE4D-9F22-84008E42FD05}" srcOrd="4" destOrd="0" presId="urn:microsoft.com/office/officeart/2005/8/layout/process5"/>
    <dgm:cxn modelId="{6162D208-FE51-0749-8D4A-1B25227E9F78}" type="presParOf" srcId="{A2B56996-5C0B-2642-B188-45C8CB929422}" destId="{9419A9E5-C83E-5B4F-8B6D-6FC2146C43A4}" srcOrd="5" destOrd="0" presId="urn:microsoft.com/office/officeart/2005/8/layout/process5"/>
    <dgm:cxn modelId="{9BE6B088-DFB3-2A46-9211-72F2DF68CA0E}" type="presParOf" srcId="{9419A9E5-C83E-5B4F-8B6D-6FC2146C43A4}" destId="{3431A7A5-BCE9-9B48-B705-EA615094AE0D}" srcOrd="0" destOrd="0" presId="urn:microsoft.com/office/officeart/2005/8/layout/process5"/>
    <dgm:cxn modelId="{9BFAAE0F-09C6-0647-9E0B-42D91A9CE67D}" type="presParOf" srcId="{A2B56996-5C0B-2642-B188-45C8CB929422}" destId="{AC3151CA-908B-1840-9C40-3352B120BE81}" srcOrd="6" destOrd="0" presId="urn:microsoft.com/office/officeart/2005/8/layout/process5"/>
    <dgm:cxn modelId="{9B0B3069-CEAD-8342-8DBC-4BBC0B53943E}" type="presParOf" srcId="{A2B56996-5C0B-2642-B188-45C8CB929422}" destId="{91080DFE-1862-4740-AF8E-15705A9353C9}" srcOrd="7" destOrd="0" presId="urn:microsoft.com/office/officeart/2005/8/layout/process5"/>
    <dgm:cxn modelId="{13F31D4F-9C09-AA45-8921-C1F09E9D9204}" type="presParOf" srcId="{91080DFE-1862-4740-AF8E-15705A9353C9}" destId="{75406FA1-E8FF-A14B-B367-44040097895F}" srcOrd="0" destOrd="0" presId="urn:microsoft.com/office/officeart/2005/8/layout/process5"/>
    <dgm:cxn modelId="{2B2F66DF-6197-F247-B018-13C09302207E}" type="presParOf" srcId="{A2B56996-5C0B-2642-B188-45C8CB929422}" destId="{2216257F-91A9-BE42-96CD-610A700777D9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58151F-2794-4A5F-91B7-4798A4F04AD3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BF8D7E-17B9-46CD-985B-25F3CEF8B9A1}">
      <dgm:prSet phldrT="[Text]"/>
      <dgm:spPr/>
      <dgm:t>
        <a:bodyPr/>
        <a:lstStyle/>
        <a:p>
          <a:r>
            <a:rPr lang="en-US" dirty="0"/>
            <a:t>Funding Council</a:t>
          </a:r>
        </a:p>
      </dgm:t>
    </dgm:pt>
    <dgm:pt modelId="{1AE9A662-390F-44EE-B29B-884E04D0AD13}" type="parTrans" cxnId="{87A67A4C-B60C-408B-AEEF-9F7873C1FB19}">
      <dgm:prSet/>
      <dgm:spPr/>
      <dgm:t>
        <a:bodyPr/>
        <a:lstStyle/>
        <a:p>
          <a:endParaRPr lang="en-US"/>
        </a:p>
      </dgm:t>
    </dgm:pt>
    <dgm:pt modelId="{C6A01352-06C7-4D5F-95E9-3CA65DBCB04A}" type="sibTrans" cxnId="{87A67A4C-B60C-408B-AEEF-9F7873C1FB19}">
      <dgm:prSet/>
      <dgm:spPr/>
      <dgm:t>
        <a:bodyPr/>
        <a:lstStyle/>
        <a:p>
          <a:endParaRPr lang="en-US"/>
        </a:p>
      </dgm:t>
    </dgm:pt>
    <dgm:pt modelId="{2621E020-47BF-40EF-BF37-A43BBA87A50E}">
      <dgm:prSet phldrT="[Text]"/>
      <dgm:spPr/>
      <dgm:t>
        <a:bodyPr/>
        <a:lstStyle/>
        <a:p>
          <a:r>
            <a:rPr lang="en-US" dirty="0"/>
            <a:t>Funding decision by the Provost’s office</a:t>
          </a:r>
        </a:p>
      </dgm:t>
    </dgm:pt>
    <dgm:pt modelId="{E2694F5B-8D8B-4CA7-B91F-8FD654A7D40A}" type="parTrans" cxnId="{80E5FCEF-9826-4B15-AD8E-8D6343318A09}">
      <dgm:prSet/>
      <dgm:spPr/>
      <dgm:t>
        <a:bodyPr/>
        <a:lstStyle/>
        <a:p>
          <a:endParaRPr lang="en-US"/>
        </a:p>
      </dgm:t>
    </dgm:pt>
    <dgm:pt modelId="{28AA34F0-5AE6-41B5-A851-650F9B2B2805}" type="sibTrans" cxnId="{80E5FCEF-9826-4B15-AD8E-8D6343318A09}">
      <dgm:prSet/>
      <dgm:spPr/>
      <dgm:t>
        <a:bodyPr/>
        <a:lstStyle/>
        <a:p>
          <a:endParaRPr lang="en-US"/>
        </a:p>
      </dgm:t>
    </dgm:pt>
    <dgm:pt modelId="{96F7941D-B39A-474F-B251-38921E308644}">
      <dgm:prSet phldrT="[Text]"/>
      <dgm:spPr/>
      <dgm:t>
        <a:bodyPr/>
        <a:lstStyle/>
        <a:p>
          <a:r>
            <a:rPr lang="en-US" dirty="0"/>
            <a:t>Scoring and ranking for each proposal</a:t>
          </a:r>
        </a:p>
      </dgm:t>
    </dgm:pt>
    <dgm:pt modelId="{277F8F35-BAF2-4B0F-B159-EBDAE14D74AE}" type="parTrans" cxnId="{21A66E7B-06B7-408C-A74B-136F40E11013}">
      <dgm:prSet/>
      <dgm:spPr/>
      <dgm:t>
        <a:bodyPr/>
        <a:lstStyle/>
        <a:p>
          <a:endParaRPr lang="en-US"/>
        </a:p>
      </dgm:t>
    </dgm:pt>
    <dgm:pt modelId="{BFA4C9B7-80BF-43C7-8E47-C158FFB41850}" type="sibTrans" cxnId="{21A66E7B-06B7-408C-A74B-136F40E11013}">
      <dgm:prSet/>
      <dgm:spPr/>
      <dgm:t>
        <a:bodyPr/>
        <a:lstStyle/>
        <a:p>
          <a:endParaRPr lang="en-US"/>
        </a:p>
      </dgm:t>
    </dgm:pt>
    <dgm:pt modelId="{2498E7B1-70B9-46EE-A731-1130896BA972}">
      <dgm:prSet phldrT="[Text]"/>
      <dgm:spPr/>
      <dgm:t>
        <a:bodyPr/>
        <a:lstStyle/>
        <a:p>
          <a:r>
            <a:rPr lang="en-US" dirty="0"/>
            <a:t>Innovation Award Program Review Committee</a:t>
          </a:r>
        </a:p>
      </dgm:t>
    </dgm:pt>
    <dgm:pt modelId="{56C2E05A-980B-44C6-A83E-C440488D5D83}" type="sibTrans" cxnId="{4D79F224-9704-40EA-AF5B-CC86A12472C6}">
      <dgm:prSet/>
      <dgm:spPr/>
      <dgm:t>
        <a:bodyPr/>
        <a:lstStyle/>
        <a:p>
          <a:endParaRPr lang="en-US"/>
        </a:p>
      </dgm:t>
    </dgm:pt>
    <dgm:pt modelId="{3E908CB8-FBB5-40F5-A1B8-5321FCA51A55}" type="parTrans" cxnId="{4D79F224-9704-40EA-AF5B-CC86A12472C6}">
      <dgm:prSet/>
      <dgm:spPr/>
      <dgm:t>
        <a:bodyPr/>
        <a:lstStyle/>
        <a:p>
          <a:endParaRPr lang="en-US"/>
        </a:p>
      </dgm:t>
    </dgm:pt>
    <dgm:pt modelId="{E7283220-45AB-4DF1-862A-A469DFF12480}" type="pres">
      <dgm:prSet presAssocID="{5858151F-2794-4A5F-91B7-4798A4F04AD3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D06D458-8741-4668-BFC0-C1F73659546D}" type="pres">
      <dgm:prSet presAssocID="{5858151F-2794-4A5F-91B7-4798A4F04AD3}" presName="hierFlow" presStyleCnt="0"/>
      <dgm:spPr/>
    </dgm:pt>
    <dgm:pt modelId="{C023CD7F-724D-485C-B8DA-B61A765C335B}" type="pres">
      <dgm:prSet presAssocID="{5858151F-2794-4A5F-91B7-4798A4F04AD3}" presName="firstBuf" presStyleCnt="0"/>
      <dgm:spPr/>
    </dgm:pt>
    <dgm:pt modelId="{92783BBE-A07E-40C0-A234-51952AC08E88}" type="pres">
      <dgm:prSet presAssocID="{5858151F-2794-4A5F-91B7-4798A4F04AD3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B1810FB-A3D7-4939-94F6-514F4CC70FEF}" type="pres">
      <dgm:prSet presAssocID="{BEBF8D7E-17B9-46CD-985B-25F3CEF8B9A1}" presName="Name14" presStyleCnt="0"/>
      <dgm:spPr/>
    </dgm:pt>
    <dgm:pt modelId="{9AD1B142-983C-4FE1-9D2B-15FF59CF1385}" type="pres">
      <dgm:prSet presAssocID="{BEBF8D7E-17B9-46CD-985B-25F3CEF8B9A1}" presName="level1Shape" presStyleLbl="node0" presStyleIdx="0" presStyleCnt="1">
        <dgm:presLayoutVars>
          <dgm:chPref val="3"/>
        </dgm:presLayoutVars>
      </dgm:prSet>
      <dgm:spPr/>
    </dgm:pt>
    <dgm:pt modelId="{32D4F23E-74D4-4ECA-9F6A-88E6E7AD7A9B}" type="pres">
      <dgm:prSet presAssocID="{BEBF8D7E-17B9-46CD-985B-25F3CEF8B9A1}" presName="hierChild2" presStyleCnt="0"/>
      <dgm:spPr/>
    </dgm:pt>
    <dgm:pt modelId="{C3043AC4-700C-4027-9208-DA75964E8808}" type="pres">
      <dgm:prSet presAssocID="{3E908CB8-FBB5-40F5-A1B8-5321FCA51A55}" presName="Name19" presStyleLbl="parChTrans1D2" presStyleIdx="0" presStyleCnt="1"/>
      <dgm:spPr/>
    </dgm:pt>
    <dgm:pt modelId="{CBC04C26-A641-4246-8E7E-E3B487C8A641}" type="pres">
      <dgm:prSet presAssocID="{2498E7B1-70B9-46EE-A731-1130896BA972}" presName="Name21" presStyleCnt="0"/>
      <dgm:spPr/>
    </dgm:pt>
    <dgm:pt modelId="{8FF7108F-0996-4D05-AAB5-7B26B065C49E}" type="pres">
      <dgm:prSet presAssocID="{2498E7B1-70B9-46EE-A731-1130896BA972}" presName="level2Shape" presStyleLbl="node2" presStyleIdx="0" presStyleCnt="1"/>
      <dgm:spPr/>
    </dgm:pt>
    <dgm:pt modelId="{E24B6547-4E9F-4A94-9A1B-C20105DCD095}" type="pres">
      <dgm:prSet presAssocID="{2498E7B1-70B9-46EE-A731-1130896BA972}" presName="hierChild3" presStyleCnt="0"/>
      <dgm:spPr/>
    </dgm:pt>
    <dgm:pt modelId="{6F2F5B15-8744-469D-A12C-650124577BB0}" type="pres">
      <dgm:prSet presAssocID="{5858151F-2794-4A5F-91B7-4798A4F04AD3}" presName="bgShapesFlow" presStyleCnt="0"/>
      <dgm:spPr/>
    </dgm:pt>
    <dgm:pt modelId="{327AC3A6-EE74-44BA-8ADE-3585273EC3CB}" type="pres">
      <dgm:prSet presAssocID="{2621E020-47BF-40EF-BF37-A43BBA87A50E}" presName="rectComp" presStyleCnt="0"/>
      <dgm:spPr/>
    </dgm:pt>
    <dgm:pt modelId="{11FF1824-1FF6-43B2-AA19-B5D7636A43D5}" type="pres">
      <dgm:prSet presAssocID="{2621E020-47BF-40EF-BF37-A43BBA87A50E}" presName="bgRect" presStyleLbl="bgShp" presStyleIdx="0" presStyleCnt="2" custLinFactNeighborY="260"/>
      <dgm:spPr/>
    </dgm:pt>
    <dgm:pt modelId="{E1925972-5707-4F4A-8AA7-A92A5D460EF5}" type="pres">
      <dgm:prSet presAssocID="{2621E020-47BF-40EF-BF37-A43BBA87A50E}" presName="bgRectTx" presStyleLbl="bgShp" presStyleIdx="0" presStyleCnt="2">
        <dgm:presLayoutVars>
          <dgm:bulletEnabled val="1"/>
        </dgm:presLayoutVars>
      </dgm:prSet>
      <dgm:spPr/>
    </dgm:pt>
    <dgm:pt modelId="{086C74EA-DC26-454D-8ED6-870033CDA561}" type="pres">
      <dgm:prSet presAssocID="{2621E020-47BF-40EF-BF37-A43BBA87A50E}" presName="spComp" presStyleCnt="0"/>
      <dgm:spPr/>
    </dgm:pt>
    <dgm:pt modelId="{1D0A795E-9182-496D-A613-978161E4FF54}" type="pres">
      <dgm:prSet presAssocID="{2621E020-47BF-40EF-BF37-A43BBA87A50E}" presName="vSp" presStyleCnt="0"/>
      <dgm:spPr/>
    </dgm:pt>
    <dgm:pt modelId="{F5EE0F71-35AE-487C-BAF0-5892ACAD444C}" type="pres">
      <dgm:prSet presAssocID="{96F7941D-B39A-474F-B251-38921E308644}" presName="rectComp" presStyleCnt="0"/>
      <dgm:spPr/>
    </dgm:pt>
    <dgm:pt modelId="{86C39453-CD85-46E9-AA4D-62ABC1BC4CF0}" type="pres">
      <dgm:prSet presAssocID="{96F7941D-B39A-474F-B251-38921E308644}" presName="bgRect" presStyleLbl="bgShp" presStyleIdx="1" presStyleCnt="2"/>
      <dgm:spPr/>
    </dgm:pt>
    <dgm:pt modelId="{12A7C645-08E2-42FD-9CAD-558C6B5910AB}" type="pres">
      <dgm:prSet presAssocID="{96F7941D-B39A-474F-B251-38921E308644}" presName="bgRectTx" presStyleLbl="bgShp" presStyleIdx="1" presStyleCnt="2">
        <dgm:presLayoutVars>
          <dgm:bulletEnabled val="1"/>
        </dgm:presLayoutVars>
      </dgm:prSet>
      <dgm:spPr/>
    </dgm:pt>
  </dgm:ptLst>
  <dgm:cxnLst>
    <dgm:cxn modelId="{E5B9F812-4A41-4EA7-94DB-19D81B2A2D28}" type="presOf" srcId="{2621E020-47BF-40EF-BF37-A43BBA87A50E}" destId="{E1925972-5707-4F4A-8AA7-A92A5D460EF5}" srcOrd="1" destOrd="0" presId="urn:microsoft.com/office/officeart/2005/8/layout/hierarchy6"/>
    <dgm:cxn modelId="{4D79F224-9704-40EA-AF5B-CC86A12472C6}" srcId="{BEBF8D7E-17B9-46CD-985B-25F3CEF8B9A1}" destId="{2498E7B1-70B9-46EE-A731-1130896BA972}" srcOrd="0" destOrd="0" parTransId="{3E908CB8-FBB5-40F5-A1B8-5321FCA51A55}" sibTransId="{56C2E05A-980B-44C6-A83E-C440488D5D83}"/>
    <dgm:cxn modelId="{CEDC1D2F-9B4C-456C-9DBF-C8E8F4999071}" type="presOf" srcId="{3E908CB8-FBB5-40F5-A1B8-5321FCA51A55}" destId="{C3043AC4-700C-4027-9208-DA75964E8808}" srcOrd="0" destOrd="0" presId="urn:microsoft.com/office/officeart/2005/8/layout/hierarchy6"/>
    <dgm:cxn modelId="{ED0A413B-1589-4AD4-A67D-0DBB31CA3760}" type="presOf" srcId="{96F7941D-B39A-474F-B251-38921E308644}" destId="{12A7C645-08E2-42FD-9CAD-558C6B5910AB}" srcOrd="1" destOrd="0" presId="urn:microsoft.com/office/officeart/2005/8/layout/hierarchy6"/>
    <dgm:cxn modelId="{2E6A5440-24D1-4EBA-849C-4E6C5431C061}" type="presOf" srcId="{2621E020-47BF-40EF-BF37-A43BBA87A50E}" destId="{11FF1824-1FF6-43B2-AA19-B5D7636A43D5}" srcOrd="0" destOrd="0" presId="urn:microsoft.com/office/officeart/2005/8/layout/hierarchy6"/>
    <dgm:cxn modelId="{9ED5F069-F436-4E39-83C0-445D971D1B0E}" type="presOf" srcId="{5858151F-2794-4A5F-91B7-4798A4F04AD3}" destId="{E7283220-45AB-4DF1-862A-A469DFF12480}" srcOrd="0" destOrd="0" presId="urn:microsoft.com/office/officeart/2005/8/layout/hierarchy6"/>
    <dgm:cxn modelId="{87A67A4C-B60C-408B-AEEF-9F7873C1FB19}" srcId="{5858151F-2794-4A5F-91B7-4798A4F04AD3}" destId="{BEBF8D7E-17B9-46CD-985B-25F3CEF8B9A1}" srcOrd="0" destOrd="0" parTransId="{1AE9A662-390F-44EE-B29B-884E04D0AD13}" sibTransId="{C6A01352-06C7-4D5F-95E9-3CA65DBCB04A}"/>
    <dgm:cxn modelId="{D9292354-1060-4914-8F58-10D79C45E024}" type="presOf" srcId="{96F7941D-B39A-474F-B251-38921E308644}" destId="{86C39453-CD85-46E9-AA4D-62ABC1BC4CF0}" srcOrd="0" destOrd="0" presId="urn:microsoft.com/office/officeart/2005/8/layout/hierarchy6"/>
    <dgm:cxn modelId="{21A66E7B-06B7-408C-A74B-136F40E11013}" srcId="{5858151F-2794-4A5F-91B7-4798A4F04AD3}" destId="{96F7941D-B39A-474F-B251-38921E308644}" srcOrd="2" destOrd="0" parTransId="{277F8F35-BAF2-4B0F-B159-EBDAE14D74AE}" sibTransId="{BFA4C9B7-80BF-43C7-8E47-C158FFB41850}"/>
    <dgm:cxn modelId="{879927BD-6495-4257-B157-2B16EF047D74}" type="presOf" srcId="{BEBF8D7E-17B9-46CD-985B-25F3CEF8B9A1}" destId="{9AD1B142-983C-4FE1-9D2B-15FF59CF1385}" srcOrd="0" destOrd="0" presId="urn:microsoft.com/office/officeart/2005/8/layout/hierarchy6"/>
    <dgm:cxn modelId="{5AFF11E4-5CD2-4B18-B35B-2AF90E73F4CD}" type="presOf" srcId="{2498E7B1-70B9-46EE-A731-1130896BA972}" destId="{8FF7108F-0996-4D05-AAB5-7B26B065C49E}" srcOrd="0" destOrd="0" presId="urn:microsoft.com/office/officeart/2005/8/layout/hierarchy6"/>
    <dgm:cxn modelId="{80E5FCEF-9826-4B15-AD8E-8D6343318A09}" srcId="{5858151F-2794-4A5F-91B7-4798A4F04AD3}" destId="{2621E020-47BF-40EF-BF37-A43BBA87A50E}" srcOrd="1" destOrd="0" parTransId="{E2694F5B-8D8B-4CA7-B91F-8FD654A7D40A}" sibTransId="{28AA34F0-5AE6-41B5-A851-650F9B2B2805}"/>
    <dgm:cxn modelId="{4C10E275-911B-4CC3-9B24-BACE28ED205B}" type="presParOf" srcId="{E7283220-45AB-4DF1-862A-A469DFF12480}" destId="{AD06D458-8741-4668-BFC0-C1F73659546D}" srcOrd="0" destOrd="0" presId="urn:microsoft.com/office/officeart/2005/8/layout/hierarchy6"/>
    <dgm:cxn modelId="{30951B0A-F26C-41A3-ACC6-45CA9E869114}" type="presParOf" srcId="{AD06D458-8741-4668-BFC0-C1F73659546D}" destId="{C023CD7F-724D-485C-B8DA-B61A765C335B}" srcOrd="0" destOrd="0" presId="urn:microsoft.com/office/officeart/2005/8/layout/hierarchy6"/>
    <dgm:cxn modelId="{1F80A92E-A06B-42D2-899F-4B0AA3D27B40}" type="presParOf" srcId="{AD06D458-8741-4668-BFC0-C1F73659546D}" destId="{92783BBE-A07E-40C0-A234-51952AC08E88}" srcOrd="1" destOrd="0" presId="urn:microsoft.com/office/officeart/2005/8/layout/hierarchy6"/>
    <dgm:cxn modelId="{C97E694D-23CD-4DE4-A0B8-DDFC7F6DFC4F}" type="presParOf" srcId="{92783BBE-A07E-40C0-A234-51952AC08E88}" destId="{CB1810FB-A3D7-4939-94F6-514F4CC70FEF}" srcOrd="0" destOrd="0" presId="urn:microsoft.com/office/officeart/2005/8/layout/hierarchy6"/>
    <dgm:cxn modelId="{2C6C66ED-876C-4B24-854D-0415C1A6D179}" type="presParOf" srcId="{CB1810FB-A3D7-4939-94F6-514F4CC70FEF}" destId="{9AD1B142-983C-4FE1-9D2B-15FF59CF1385}" srcOrd="0" destOrd="0" presId="urn:microsoft.com/office/officeart/2005/8/layout/hierarchy6"/>
    <dgm:cxn modelId="{2B0BA354-56E8-4D5F-9092-EE22E056EEA7}" type="presParOf" srcId="{CB1810FB-A3D7-4939-94F6-514F4CC70FEF}" destId="{32D4F23E-74D4-4ECA-9F6A-88E6E7AD7A9B}" srcOrd="1" destOrd="0" presId="urn:microsoft.com/office/officeart/2005/8/layout/hierarchy6"/>
    <dgm:cxn modelId="{FA6C684C-BA43-44A0-852C-BFDB1A95BBD3}" type="presParOf" srcId="{32D4F23E-74D4-4ECA-9F6A-88E6E7AD7A9B}" destId="{C3043AC4-700C-4027-9208-DA75964E8808}" srcOrd="0" destOrd="0" presId="urn:microsoft.com/office/officeart/2005/8/layout/hierarchy6"/>
    <dgm:cxn modelId="{1B211B2C-1708-4C98-92D2-15F12C938C8D}" type="presParOf" srcId="{32D4F23E-74D4-4ECA-9F6A-88E6E7AD7A9B}" destId="{CBC04C26-A641-4246-8E7E-E3B487C8A641}" srcOrd="1" destOrd="0" presId="urn:microsoft.com/office/officeart/2005/8/layout/hierarchy6"/>
    <dgm:cxn modelId="{BF698A34-AEEC-4E4F-BE0E-D66B921C86F2}" type="presParOf" srcId="{CBC04C26-A641-4246-8E7E-E3B487C8A641}" destId="{8FF7108F-0996-4D05-AAB5-7B26B065C49E}" srcOrd="0" destOrd="0" presId="urn:microsoft.com/office/officeart/2005/8/layout/hierarchy6"/>
    <dgm:cxn modelId="{5E5166DB-C29B-4447-A84B-7874E3479A97}" type="presParOf" srcId="{CBC04C26-A641-4246-8E7E-E3B487C8A641}" destId="{E24B6547-4E9F-4A94-9A1B-C20105DCD095}" srcOrd="1" destOrd="0" presId="urn:microsoft.com/office/officeart/2005/8/layout/hierarchy6"/>
    <dgm:cxn modelId="{E04E3501-26B6-4D77-ABC8-898D02881378}" type="presParOf" srcId="{E7283220-45AB-4DF1-862A-A469DFF12480}" destId="{6F2F5B15-8744-469D-A12C-650124577BB0}" srcOrd="1" destOrd="0" presId="urn:microsoft.com/office/officeart/2005/8/layout/hierarchy6"/>
    <dgm:cxn modelId="{80DEDEA8-DE57-44D7-B08D-E495AE9264F5}" type="presParOf" srcId="{6F2F5B15-8744-469D-A12C-650124577BB0}" destId="{327AC3A6-EE74-44BA-8ADE-3585273EC3CB}" srcOrd="0" destOrd="0" presId="urn:microsoft.com/office/officeart/2005/8/layout/hierarchy6"/>
    <dgm:cxn modelId="{7C761AFE-6434-4CF3-BD0F-B1BEFF92AE29}" type="presParOf" srcId="{327AC3A6-EE74-44BA-8ADE-3585273EC3CB}" destId="{11FF1824-1FF6-43B2-AA19-B5D7636A43D5}" srcOrd="0" destOrd="0" presId="urn:microsoft.com/office/officeart/2005/8/layout/hierarchy6"/>
    <dgm:cxn modelId="{38373424-0694-456C-925B-B5E86A2C8D4C}" type="presParOf" srcId="{327AC3A6-EE74-44BA-8ADE-3585273EC3CB}" destId="{E1925972-5707-4F4A-8AA7-A92A5D460EF5}" srcOrd="1" destOrd="0" presId="urn:microsoft.com/office/officeart/2005/8/layout/hierarchy6"/>
    <dgm:cxn modelId="{6DD777AB-4CF9-4244-A115-460FB3B9C435}" type="presParOf" srcId="{6F2F5B15-8744-469D-A12C-650124577BB0}" destId="{086C74EA-DC26-454D-8ED6-870033CDA561}" srcOrd="1" destOrd="0" presId="urn:microsoft.com/office/officeart/2005/8/layout/hierarchy6"/>
    <dgm:cxn modelId="{0FE9B044-E0AE-4081-9CAB-B265921DC446}" type="presParOf" srcId="{086C74EA-DC26-454D-8ED6-870033CDA561}" destId="{1D0A795E-9182-496D-A613-978161E4FF54}" srcOrd="0" destOrd="0" presId="urn:microsoft.com/office/officeart/2005/8/layout/hierarchy6"/>
    <dgm:cxn modelId="{61EEDE47-FFEB-4411-B568-5C5A3A3783C7}" type="presParOf" srcId="{6F2F5B15-8744-469D-A12C-650124577BB0}" destId="{F5EE0F71-35AE-487C-BAF0-5892ACAD444C}" srcOrd="2" destOrd="0" presId="urn:microsoft.com/office/officeart/2005/8/layout/hierarchy6"/>
    <dgm:cxn modelId="{07149BD3-7698-4D0B-B569-62181C6AD5B8}" type="presParOf" srcId="{F5EE0F71-35AE-487C-BAF0-5892ACAD444C}" destId="{86C39453-CD85-46E9-AA4D-62ABC1BC4CF0}" srcOrd="0" destOrd="0" presId="urn:microsoft.com/office/officeart/2005/8/layout/hierarchy6"/>
    <dgm:cxn modelId="{6618AD10-5A63-4C14-B141-FBD730FE1CB9}" type="presParOf" srcId="{F5EE0F71-35AE-487C-BAF0-5892ACAD444C}" destId="{12A7C645-08E2-42FD-9CAD-558C6B5910A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1AAFD-6F18-5B4D-A42B-54DFCEE275EB}">
      <dsp:nvSpPr>
        <dsp:cNvPr id="0" name=""/>
        <dsp:cNvSpPr/>
      </dsp:nvSpPr>
      <dsp:spPr>
        <a:xfrm>
          <a:off x="718964" y="407"/>
          <a:ext cx="2018253" cy="12109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March 31</a:t>
          </a:r>
          <a:r>
            <a:rPr lang="en-US" sz="1800" kern="1200" baseline="30000" dirty="0"/>
            <a:t>st</a:t>
          </a:r>
          <a:r>
            <a:rPr lang="en-US" sz="1800" kern="1200" dirty="0"/>
            <a:t> : Application Deadline</a:t>
          </a:r>
        </a:p>
      </dsp:txBody>
      <dsp:txXfrm>
        <a:off x="754432" y="35875"/>
        <a:ext cx="1947317" cy="1140016"/>
      </dsp:txXfrm>
    </dsp:sp>
    <dsp:sp modelId="{C03DC699-B234-9A4C-A11D-B6FF0417E2E1}">
      <dsp:nvSpPr>
        <dsp:cNvPr id="0" name=""/>
        <dsp:cNvSpPr/>
      </dsp:nvSpPr>
      <dsp:spPr>
        <a:xfrm>
          <a:off x="2914824" y="355620"/>
          <a:ext cx="427869" cy="500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914824" y="455725"/>
        <a:ext cx="299508" cy="300316"/>
      </dsp:txXfrm>
    </dsp:sp>
    <dsp:sp modelId="{E5A7AB81-5ED6-7E46-8185-9D00AB7BCAAA}">
      <dsp:nvSpPr>
        <dsp:cNvPr id="0" name=""/>
        <dsp:cNvSpPr/>
      </dsp:nvSpPr>
      <dsp:spPr>
        <a:xfrm>
          <a:off x="3544519" y="407"/>
          <a:ext cx="2018253" cy="12109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April: Application Review </a:t>
          </a:r>
        </a:p>
      </dsp:txBody>
      <dsp:txXfrm>
        <a:off x="3579987" y="35875"/>
        <a:ext cx="1947317" cy="1140016"/>
      </dsp:txXfrm>
    </dsp:sp>
    <dsp:sp modelId="{76EA961A-852E-EB4A-803F-A9FDB0E45658}">
      <dsp:nvSpPr>
        <dsp:cNvPr id="0" name=""/>
        <dsp:cNvSpPr/>
      </dsp:nvSpPr>
      <dsp:spPr>
        <a:xfrm rot="5400000">
          <a:off x="4339711" y="1352637"/>
          <a:ext cx="427869" cy="500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4403488" y="1388966"/>
        <a:ext cx="300316" cy="299508"/>
      </dsp:txXfrm>
    </dsp:sp>
    <dsp:sp modelId="{A71A23C4-5151-AE4D-9F22-84008E42FD05}">
      <dsp:nvSpPr>
        <dsp:cNvPr id="0" name=""/>
        <dsp:cNvSpPr/>
      </dsp:nvSpPr>
      <dsp:spPr>
        <a:xfrm>
          <a:off x="3544519" y="2018661"/>
          <a:ext cx="2018253" cy="12109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April 21</a:t>
          </a:r>
          <a:r>
            <a:rPr lang="en-US" sz="1800" kern="1200" baseline="30000" dirty="0"/>
            <a:t>st</a:t>
          </a:r>
          <a:r>
            <a:rPr lang="en-US" sz="1800" kern="1200" dirty="0"/>
            <a:t> 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Award Notification</a:t>
          </a:r>
        </a:p>
      </dsp:txBody>
      <dsp:txXfrm>
        <a:off x="3579987" y="2054129"/>
        <a:ext cx="1947317" cy="1140016"/>
      </dsp:txXfrm>
    </dsp:sp>
    <dsp:sp modelId="{9419A9E5-C83E-5B4F-8B6D-6FC2146C43A4}">
      <dsp:nvSpPr>
        <dsp:cNvPr id="0" name=""/>
        <dsp:cNvSpPr/>
      </dsp:nvSpPr>
      <dsp:spPr>
        <a:xfrm rot="10800000">
          <a:off x="2939043" y="2373874"/>
          <a:ext cx="427869" cy="500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3067404" y="2473979"/>
        <a:ext cx="299508" cy="300316"/>
      </dsp:txXfrm>
    </dsp:sp>
    <dsp:sp modelId="{AC3151CA-908B-1840-9C40-3352B120BE81}">
      <dsp:nvSpPr>
        <dsp:cNvPr id="0" name=""/>
        <dsp:cNvSpPr/>
      </dsp:nvSpPr>
      <dsp:spPr>
        <a:xfrm>
          <a:off x="718964" y="2018661"/>
          <a:ext cx="2018253" cy="12109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/>
            <a:t>December 15</a:t>
          </a:r>
          <a:r>
            <a:rPr lang="en-US" sz="1800" kern="1200" baseline="30000" dirty="0"/>
            <a:t>th</a:t>
          </a:r>
          <a:r>
            <a:rPr lang="en-US" sz="1800" kern="1200" dirty="0"/>
            <a:t>: Mid-year Report</a:t>
          </a:r>
        </a:p>
        <a:p>
          <a:pPr marL="0"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754432" y="2054129"/>
        <a:ext cx="1947317" cy="1140016"/>
      </dsp:txXfrm>
    </dsp:sp>
    <dsp:sp modelId="{91080DFE-1862-4740-AF8E-15705A9353C9}">
      <dsp:nvSpPr>
        <dsp:cNvPr id="0" name=""/>
        <dsp:cNvSpPr/>
      </dsp:nvSpPr>
      <dsp:spPr>
        <a:xfrm rot="5400000">
          <a:off x="1514156" y="3370891"/>
          <a:ext cx="427869" cy="500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-5400000">
        <a:off x="1577933" y="3407220"/>
        <a:ext cx="300316" cy="299508"/>
      </dsp:txXfrm>
    </dsp:sp>
    <dsp:sp modelId="{2216257F-91A9-BE42-96CD-610A700777D9}">
      <dsp:nvSpPr>
        <dsp:cNvPr id="0" name=""/>
        <dsp:cNvSpPr/>
      </dsp:nvSpPr>
      <dsp:spPr>
        <a:xfrm>
          <a:off x="718964" y="4036915"/>
          <a:ext cx="2018253" cy="12109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May 31</a:t>
          </a:r>
          <a:r>
            <a:rPr lang="en-US" sz="1800" kern="1200" baseline="30000"/>
            <a:t>st</a:t>
          </a:r>
          <a:r>
            <a:rPr lang="en-US" sz="1800" kern="1200"/>
            <a:t>: Project Completion &amp; Report</a:t>
          </a:r>
          <a:endParaRPr lang="en-US" sz="1800" kern="1200" dirty="0"/>
        </a:p>
      </dsp:txBody>
      <dsp:txXfrm>
        <a:off x="754432" y="4072383"/>
        <a:ext cx="1947317" cy="1140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39453-CD85-46E9-AA4D-62ABC1BC4CF0}">
      <dsp:nvSpPr>
        <dsp:cNvPr id="0" name=""/>
        <dsp:cNvSpPr/>
      </dsp:nvSpPr>
      <dsp:spPr>
        <a:xfrm>
          <a:off x="0" y="2921529"/>
          <a:ext cx="8128000" cy="24942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Scoring and ranking for each proposal</a:t>
          </a:r>
        </a:p>
      </dsp:txBody>
      <dsp:txXfrm>
        <a:off x="0" y="2921529"/>
        <a:ext cx="2438400" cy="2494222"/>
      </dsp:txXfrm>
    </dsp:sp>
    <dsp:sp modelId="{11FF1824-1FF6-43B2-AA19-B5D7636A43D5}">
      <dsp:nvSpPr>
        <dsp:cNvPr id="0" name=""/>
        <dsp:cNvSpPr/>
      </dsp:nvSpPr>
      <dsp:spPr>
        <a:xfrm>
          <a:off x="0" y="9400"/>
          <a:ext cx="8128000" cy="249422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Funding decision by the Provost’s office</a:t>
          </a:r>
        </a:p>
      </dsp:txBody>
      <dsp:txXfrm>
        <a:off x="0" y="9400"/>
        <a:ext cx="2438400" cy="2494222"/>
      </dsp:txXfrm>
    </dsp:sp>
    <dsp:sp modelId="{9AD1B142-983C-4FE1-9D2B-15FF59CF1385}">
      <dsp:nvSpPr>
        <dsp:cNvPr id="0" name=""/>
        <dsp:cNvSpPr/>
      </dsp:nvSpPr>
      <dsp:spPr>
        <a:xfrm>
          <a:off x="3610451" y="215111"/>
          <a:ext cx="3182937" cy="21219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Funding Council</a:t>
          </a:r>
        </a:p>
      </dsp:txBody>
      <dsp:txXfrm>
        <a:off x="3672601" y="277261"/>
        <a:ext cx="3058637" cy="1997658"/>
      </dsp:txXfrm>
    </dsp:sp>
    <dsp:sp modelId="{C3043AC4-700C-4027-9208-DA75964E8808}">
      <dsp:nvSpPr>
        <dsp:cNvPr id="0" name=""/>
        <dsp:cNvSpPr/>
      </dsp:nvSpPr>
      <dsp:spPr>
        <a:xfrm>
          <a:off x="5156200" y="2337069"/>
          <a:ext cx="91440" cy="8487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4878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F7108F-0996-4D05-AAB5-7B26B065C49E}">
      <dsp:nvSpPr>
        <dsp:cNvPr id="0" name=""/>
        <dsp:cNvSpPr/>
      </dsp:nvSpPr>
      <dsp:spPr>
        <a:xfrm>
          <a:off x="3610451" y="3185852"/>
          <a:ext cx="3182937" cy="21219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Innovation Award Program Review Committee</a:t>
          </a:r>
        </a:p>
      </dsp:txBody>
      <dsp:txXfrm>
        <a:off x="3672601" y="3248002"/>
        <a:ext cx="3058637" cy="1997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28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8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6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8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02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72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1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17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78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7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FD86B-1BFA-4855-88A1-9B0B06F3D7CA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E8914-B068-4758-973F-3F0FE932B8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4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novationawardprogram@vsu.edu" TargetMode="External"/><Relationship Id="rId2" Type="http://schemas.openxmlformats.org/officeDocument/2006/relationships/hyperlink" Target="https://www.vsu.edu/research/innovation-award-program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AAFA64-5B14-024B-B237-784E784E1C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Innovation Award Program Workshop I: Overview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941F8B0-BFA4-1340-9F4F-8761EEEB2D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Larry Keen II, Ph.D.</a:t>
            </a:r>
          </a:p>
          <a:p>
            <a:r>
              <a:rPr lang="en-US" dirty="0"/>
              <a:t>Psychology Department</a:t>
            </a:r>
          </a:p>
          <a:p>
            <a:r>
              <a:rPr lang="en-US" dirty="0"/>
              <a:t>Chair, Innovation Award Program Committee</a:t>
            </a:r>
          </a:p>
        </p:txBody>
      </p:sp>
    </p:spTree>
    <p:extLst>
      <p:ext uri="{BB962C8B-B14F-4D97-AF65-F5344CB8AC3E}">
        <p14:creationId xmlns:p14="http://schemas.microsoft.com/office/powerpoint/2010/main" val="129426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https://www.vsu.edu/research/innovation-award-program.php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hlinkClick r:id="rId3"/>
              </a:rPr>
              <a:t>IAP@vsu.edu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480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b="1" dirty="0"/>
              <a:t>Priority 1</a:t>
            </a:r>
            <a:r>
              <a:rPr lang="en-US" sz="2200" dirty="0"/>
              <a:t>: Increase Student Opportunity and Access to Higher Education</a:t>
            </a:r>
          </a:p>
          <a:p>
            <a:r>
              <a:rPr lang="en-US" sz="2200" b="1" dirty="0"/>
              <a:t>Priority 2</a:t>
            </a:r>
            <a:r>
              <a:rPr lang="en-US" sz="2200" dirty="0"/>
              <a:t>: Sustain Academic Excellence</a:t>
            </a:r>
          </a:p>
          <a:p>
            <a:r>
              <a:rPr lang="en-US" sz="2200" b="1" dirty="0"/>
              <a:t>Priority 3</a:t>
            </a:r>
            <a:r>
              <a:rPr lang="en-US" sz="2200" dirty="0"/>
              <a:t>: Provide a Transformative VSU Student Experience that Supports the Holistic Development of Students</a:t>
            </a:r>
          </a:p>
          <a:p>
            <a:r>
              <a:rPr lang="en-US" sz="2200" b="1" dirty="0"/>
              <a:t>Priority 4</a:t>
            </a:r>
            <a:r>
              <a:rPr lang="en-US" sz="2200" dirty="0"/>
              <a:t>: Define the VSU Brand and Tell Our Story</a:t>
            </a:r>
          </a:p>
          <a:p>
            <a:r>
              <a:rPr lang="en-US" sz="2200" b="1" dirty="0"/>
              <a:t>Priority 5</a:t>
            </a:r>
            <a:r>
              <a:rPr lang="en-US" sz="2200" dirty="0"/>
              <a:t>: Increase and Diversify Financial Resources and Enhance Operational Effectiveness</a:t>
            </a:r>
          </a:p>
          <a:p>
            <a:r>
              <a:rPr lang="en-US" sz="2200" b="1" dirty="0"/>
              <a:t>Priority 6</a:t>
            </a:r>
            <a:r>
              <a:rPr lang="en-US" sz="2200" dirty="0"/>
              <a:t>: Enhance the Land Grant Mission of the University</a:t>
            </a:r>
          </a:p>
        </p:txBody>
      </p:sp>
    </p:spTree>
    <p:extLst>
      <p:ext uri="{BB962C8B-B14F-4D97-AF65-F5344CB8AC3E}">
        <p14:creationId xmlns:p14="http://schemas.microsoft.com/office/powerpoint/2010/main" val="166930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CAN APPLY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Everyone is included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953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Checklist for Innovation Award Program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Cover sheet</a:t>
            </a:r>
          </a:p>
          <a:p>
            <a:r>
              <a:rPr lang="en-US" sz="3000" dirty="0"/>
              <a:t>Project Signature Page</a:t>
            </a:r>
          </a:p>
          <a:p>
            <a:r>
              <a:rPr lang="en-US" sz="3000" dirty="0"/>
              <a:t>Abstract (250 word max)</a:t>
            </a:r>
          </a:p>
          <a:p>
            <a:r>
              <a:rPr lang="en-US" sz="3000" dirty="0"/>
              <a:t>Budget Justification</a:t>
            </a:r>
          </a:p>
          <a:p>
            <a:r>
              <a:rPr lang="en-US" sz="3000" dirty="0"/>
              <a:t>Narrative (3-5 pages)</a:t>
            </a:r>
          </a:p>
          <a:p>
            <a:r>
              <a:rPr lang="en-US" sz="3000" dirty="0"/>
              <a:t>Letters of Support/Collaboration</a:t>
            </a:r>
          </a:p>
          <a:p>
            <a:r>
              <a:rPr lang="en-US" sz="3000" dirty="0"/>
              <a:t>Curriculum Vitae (</a:t>
            </a:r>
            <a:r>
              <a:rPr lang="en-US" sz="3000" b="1" i="1" dirty="0"/>
              <a:t>All</a:t>
            </a:r>
            <a:r>
              <a:rPr lang="en-US" sz="3000" dirty="0"/>
              <a:t> Investigators/Managers)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65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Timeline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4AEBBD-0B9A-944D-99E3-05E94095A5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672855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126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Process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25137" y="423176"/>
            <a:ext cx="6265088" cy="685800"/>
          </a:xfrm>
        </p:spPr>
        <p:txBody>
          <a:bodyPr/>
          <a:lstStyle/>
          <a:p>
            <a:r>
              <a:rPr lang="en-US" dirty="0"/>
              <a:t>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125305" y="1002099"/>
            <a:ext cx="6264350" cy="1696853"/>
          </a:xfrm>
        </p:spPr>
        <p:txBody>
          <a:bodyPr>
            <a:noAutofit/>
          </a:bodyPr>
          <a:lstStyle/>
          <a:p>
            <a:r>
              <a:rPr lang="en-US" dirty="0"/>
              <a:t>One through five</a:t>
            </a:r>
          </a:p>
          <a:p>
            <a:pPr lvl="1"/>
            <a:r>
              <a:rPr lang="en-US" sz="1800" dirty="0"/>
              <a:t>1 = Best possible score</a:t>
            </a:r>
          </a:p>
          <a:p>
            <a:pPr lvl="1"/>
            <a:r>
              <a:rPr lang="en-US" sz="1800" dirty="0"/>
              <a:t>5 = Worst score possible</a:t>
            </a:r>
            <a:endParaRPr lang="en-US" dirty="0"/>
          </a:p>
          <a:p>
            <a:r>
              <a:rPr lang="en-US" dirty="0"/>
              <a:t>Averaged across 7 committee members</a:t>
            </a:r>
          </a:p>
          <a:p>
            <a:r>
              <a:rPr lang="en-US" b="1" i="1" dirty="0"/>
              <a:t>No established funding 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5118653" y="3428382"/>
            <a:ext cx="6264414" cy="685800"/>
          </a:xfrm>
        </p:spPr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5118447" y="4126056"/>
            <a:ext cx="6265588" cy="1704060"/>
          </a:xfrm>
        </p:spPr>
        <p:txBody>
          <a:bodyPr>
            <a:noAutofit/>
          </a:bodyPr>
          <a:lstStyle/>
          <a:p>
            <a:r>
              <a:rPr lang="en-US" dirty="0"/>
              <a:t>Significance</a:t>
            </a:r>
          </a:p>
          <a:p>
            <a:r>
              <a:rPr lang="en-US" dirty="0"/>
              <a:t>Innovation</a:t>
            </a:r>
          </a:p>
          <a:p>
            <a:r>
              <a:rPr lang="en-US" dirty="0"/>
              <a:t>Alignment strategic plan</a:t>
            </a:r>
          </a:p>
          <a:p>
            <a:r>
              <a:rPr lang="en-US" dirty="0"/>
              <a:t>Student involvement</a:t>
            </a:r>
          </a:p>
          <a:p>
            <a:r>
              <a:rPr lang="en-US" dirty="0"/>
              <a:t>Feasibility</a:t>
            </a:r>
          </a:p>
        </p:txBody>
      </p:sp>
    </p:spTree>
    <p:extLst>
      <p:ext uri="{BB962C8B-B14F-4D97-AF65-F5344CB8AC3E}">
        <p14:creationId xmlns:p14="http://schemas.microsoft.com/office/powerpoint/2010/main" val="154799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295212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0535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Pitfalls and Common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Follow the guidelines </a:t>
            </a:r>
          </a:p>
          <a:p>
            <a:r>
              <a:rPr lang="en-US" sz="2400" dirty="0"/>
              <a:t>Communicate early and often</a:t>
            </a:r>
          </a:p>
          <a:p>
            <a:r>
              <a:rPr lang="en-US" sz="2400" dirty="0"/>
              <a:t>Be specific in your language (i.e. purpose statements, hypotheses, significance)</a:t>
            </a:r>
          </a:p>
          <a:p>
            <a:r>
              <a:rPr lang="en-US" sz="2400" dirty="0"/>
              <a:t>Timeline is critical</a:t>
            </a:r>
          </a:p>
          <a:p>
            <a:r>
              <a:rPr lang="en-US" sz="2400" b="1" i="1" u="sng" dirty="0"/>
              <a:t>Reminder</a:t>
            </a:r>
            <a:r>
              <a:rPr lang="en-US" sz="2400" dirty="0"/>
              <a:t>: Everyone does not know your field/background.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07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Pitfalls and Common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Be sure to include students on your project “team”</a:t>
            </a:r>
          </a:p>
          <a:p>
            <a:endParaRPr lang="en-US" sz="2400" dirty="0"/>
          </a:p>
          <a:p>
            <a:r>
              <a:rPr lang="en-US" sz="2400" dirty="0"/>
              <a:t>Name of the game: </a:t>
            </a:r>
            <a:r>
              <a:rPr lang="en-US" sz="2400" b="1" i="1" dirty="0"/>
              <a:t>IN-NO-VA-TION</a:t>
            </a:r>
          </a:p>
          <a:p>
            <a:endParaRPr lang="en-US" sz="2400" dirty="0"/>
          </a:p>
          <a:p>
            <a:r>
              <a:rPr lang="en-US" sz="2400" dirty="0"/>
              <a:t>Clearly present feasibility </a:t>
            </a:r>
          </a:p>
          <a:p>
            <a:endParaRPr lang="en-US" sz="2400" dirty="0"/>
          </a:p>
          <a:p>
            <a:r>
              <a:rPr lang="en-US" sz="2400" dirty="0"/>
              <a:t>Be aware of grant-related procedures (e.g. budget, reports,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593987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3561BC94026F4B9040D50BD5E68972" ma:contentTypeVersion="17" ma:contentTypeDescription="Create a new document." ma:contentTypeScope="" ma:versionID="b6e5ebf514a9af415e7f0123eda94f47">
  <xsd:schema xmlns:xsd="http://www.w3.org/2001/XMLSchema" xmlns:xs="http://www.w3.org/2001/XMLSchema" xmlns:p="http://schemas.microsoft.com/office/2006/metadata/properties" xmlns:ns1="http://schemas.microsoft.com/sharepoint/v3" xmlns:ns2="f141da68-771a-4240-9556-8ce0409435b6" xmlns:ns3="704e6e8c-0f96-4a7d-a606-04dee91b60ff" targetNamespace="http://schemas.microsoft.com/office/2006/metadata/properties" ma:root="true" ma:fieldsID="8972ed77a715d5d6b3bb392740e0e904" ns1:_="" ns2:_="" ns3:_="">
    <xsd:import namespace="http://schemas.microsoft.com/sharepoint/v3"/>
    <xsd:import namespace="f141da68-771a-4240-9556-8ce0409435b6"/>
    <xsd:import namespace="704e6e8c-0f96-4a7d-a606-04dee91b60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1da68-771a-4240-9556-8ce040943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0fa3d9d-3b37-413a-a2bf-0ac7cde03c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4e6e8c-0f96-4a7d-a606-04dee91b60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0ad8b41-0e85-4fbd-aebd-22e82a5c91e4}" ma:internalName="TaxCatchAll" ma:showField="CatchAllData" ma:web="704e6e8c-0f96-4a7d-a606-04dee91b60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704e6e8c-0f96-4a7d-a606-04dee91b60ff" xsi:nil="true"/>
    <lcf76f155ced4ddcb4097134ff3c332f xmlns="f141da68-771a-4240-9556-8ce0409435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ED5E53-491E-4013-902E-5C20CFDC2D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2B8374-B633-4ECE-85F6-90B6A097EF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41da68-771a-4240-9556-8ce0409435b6"/>
    <ds:schemaRef ds:uri="704e6e8c-0f96-4a7d-a606-04dee91b60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019F3E-73D8-4C00-87A3-9CB7816BBEA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04e6e8c-0f96-4a7d-a606-04dee91b60ff"/>
    <ds:schemaRef ds:uri="f141da68-771a-4240-9556-8ce0409435b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{A8FC7164-538C-0C4D-8363-A2F1224A9380}tf16401369</Template>
  <TotalTime>449</TotalTime>
  <Words>319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Atlas</vt:lpstr>
      <vt:lpstr>Innovation Award Program Workshop I: Overview</vt:lpstr>
      <vt:lpstr>Strategic Plan Priorities</vt:lpstr>
      <vt:lpstr>WHO CAN APPLY </vt:lpstr>
      <vt:lpstr>Checklist for Innovation Award Program Application</vt:lpstr>
      <vt:lpstr>Timeline</vt:lpstr>
      <vt:lpstr>Review Process</vt:lpstr>
      <vt:lpstr>PowerPoint Presentation</vt:lpstr>
      <vt:lpstr>Pitfalls and Common Errors</vt:lpstr>
      <vt:lpstr>Pitfalls and Common Errors</vt:lpstr>
      <vt:lpstr>More information</vt:lpstr>
    </vt:vector>
  </TitlesOfParts>
  <Company>Virginia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D. Keen</dc:creator>
  <cp:lastModifiedBy>Larry Keen</cp:lastModifiedBy>
  <cp:revision>29</cp:revision>
  <dcterms:created xsi:type="dcterms:W3CDTF">2021-02-10T16:05:51Z</dcterms:created>
  <dcterms:modified xsi:type="dcterms:W3CDTF">2023-03-02T14:37:40Z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0x010100603561BC94026F4B9040D50BD5E68972</vt:lpwstr>
  </property>
</Properties>
</file>