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3" r:id="rId5"/>
  </p:sldMasterIdLst>
  <p:notesMasterIdLst>
    <p:notesMasterId r:id="rId21"/>
  </p:notesMasterIdLst>
  <p:sldIdLst>
    <p:sldId id="340" r:id="rId6"/>
    <p:sldId id="341" r:id="rId7"/>
    <p:sldId id="343" r:id="rId8"/>
    <p:sldId id="347" r:id="rId9"/>
    <p:sldId id="344" r:id="rId10"/>
    <p:sldId id="339" r:id="rId11"/>
    <p:sldId id="301" r:id="rId12"/>
    <p:sldId id="333" r:id="rId13"/>
    <p:sldId id="269" r:id="rId14"/>
    <p:sldId id="297" r:id="rId15"/>
    <p:sldId id="303" r:id="rId16"/>
    <p:sldId id="345" r:id="rId17"/>
    <p:sldId id="348" r:id="rId18"/>
    <p:sldId id="342" r:id="rId19"/>
    <p:sldId id="34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'[Enrollment April 2023.xlsx]Sheet1'!$B$10</c:f>
              <c:strCache>
                <c:ptCount val="1"/>
                <c:pt idx="0">
                  <c:v>Actual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'[Enrollment April 2023.xlsx]Sheet1'!$A$11:$A$14</c:f>
              <c:strCache>
                <c:ptCount val="4"/>
                <c:pt idx="0">
                  <c:v>FY 20</c:v>
                </c:pt>
                <c:pt idx="1">
                  <c:v>FY 21</c:v>
                </c:pt>
                <c:pt idx="2">
                  <c:v>FY 22</c:v>
                </c:pt>
                <c:pt idx="3">
                  <c:v>FY 23</c:v>
                </c:pt>
              </c:strCache>
            </c:strRef>
          </c:cat>
          <c:val>
            <c:numRef>
              <c:f>'[Enrollment April 2023.xlsx]Sheet1'!$B$11:$B$14</c:f>
              <c:numCache>
                <c:formatCode>_(* #,##0_);_(* \(#,##0\);_(* "-"??_);_(@_)</c:formatCode>
                <c:ptCount val="4"/>
                <c:pt idx="0">
                  <c:v>4025</c:v>
                </c:pt>
                <c:pt idx="1">
                  <c:v>4300</c:v>
                </c:pt>
                <c:pt idx="2">
                  <c:v>4648</c:v>
                </c:pt>
                <c:pt idx="3">
                  <c:v>4648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2E-424E-B96A-DE0E7AE1FDD0}"/>
            </c:ext>
          </c:extLst>
        </c:ser>
        <c:ser>
          <c:idx val="1"/>
          <c:order val="1"/>
          <c:tx>
            <c:strRef>
              <c:f>'[Enrollment April 2023.xlsx]Sheet1'!$C$10</c:f>
              <c:strCache>
                <c:ptCount val="1"/>
                <c:pt idx="0">
                  <c:v>Fall 23 Budget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'[Enrollment April 2023.xlsx]Sheet1'!$A$11:$A$14</c:f>
              <c:strCache>
                <c:ptCount val="4"/>
                <c:pt idx="0">
                  <c:v>FY 20</c:v>
                </c:pt>
                <c:pt idx="1">
                  <c:v>FY 21</c:v>
                </c:pt>
                <c:pt idx="2">
                  <c:v>FY 22</c:v>
                </c:pt>
                <c:pt idx="3">
                  <c:v>FY 23</c:v>
                </c:pt>
              </c:strCache>
            </c:strRef>
          </c:cat>
          <c:val>
            <c:numRef>
              <c:f>'[Enrollment April 2023.xlsx]Sheet1'!$C$11:$C$14</c:f>
              <c:numCache>
                <c:formatCode>_(* #,##0_);_(* \(#,##0\);_(* "-"??_);_(@_)</c:formatCode>
                <c:ptCount val="4"/>
                <c:pt idx="0">
                  <c:v>4400</c:v>
                </c:pt>
                <c:pt idx="1">
                  <c:v>4400</c:v>
                </c:pt>
                <c:pt idx="2">
                  <c:v>4400</c:v>
                </c:pt>
                <c:pt idx="3">
                  <c:v>4400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2E-424E-B96A-DE0E7AE1F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506320"/>
        <c:axId val="371498120"/>
      </c:lineChart>
      <c:catAx>
        <c:axId val="37150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98120"/>
        <c:crosses val="autoZero"/>
        <c:auto val="1"/>
        <c:lblAlgn val="ctr"/>
        <c:lblOffset val="100"/>
        <c:noMultiLvlLbl val="0"/>
      </c:catAx>
      <c:valAx>
        <c:axId val="37149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0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3473883025562"/>
          <c:y val="0.16513262147452451"/>
          <c:w val="0.81557276977330828"/>
          <c:h val="0.776829803905033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69F-440F-81CE-9FB0366909B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69F-440F-81CE-9FB0366909B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C69F-440F-81CE-9FB0366909B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69F-440F-81CE-9FB0366909B5}"/>
              </c:ext>
            </c:extLst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69F-440F-81CE-9FB0366909B5}"/>
              </c:ext>
            </c:extLst>
          </c:dPt>
          <c:dLbls>
            <c:dLbl>
              <c:idx val="0"/>
              <c:layout>
                <c:manualLayout>
                  <c:x val="-0.22198410797759333"/>
                  <c:y val="8.867632262877196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E&amp;G</a:t>
                    </a:r>
                  </a:p>
                  <a:p>
                    <a:r>
                      <a:rPr lang="en-US" sz="1800" dirty="0"/>
                      <a:t> 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9F-440F-81CE-9FB0366909B5}"/>
                </c:ext>
              </c:extLst>
            </c:dLbl>
            <c:dLbl>
              <c:idx val="1"/>
              <c:layout>
                <c:manualLayout>
                  <c:x val="0.16369742680058025"/>
                  <c:y val="-0.2656849620705042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Auxiliary 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9F-440F-81CE-9FB0366909B5}"/>
                </c:ext>
              </c:extLst>
            </c:dLbl>
            <c:dLbl>
              <c:idx val="2"/>
              <c:layout>
                <c:manualLayout>
                  <c:x val="-2.9740512023104359E-4"/>
                  <c:y val="-3.153629082568563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200" dirty="0"/>
                      <a:t>Sponsored Programs </a:t>
                    </a:r>
                  </a:p>
                  <a:p>
                    <a:pPr>
                      <a:defRPr sz="1400"/>
                    </a:pPr>
                    <a:r>
                      <a:rPr lang="en-US" sz="1200" dirty="0"/>
                      <a:t>11%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F-440F-81CE-9FB0366909B5}"/>
                </c:ext>
              </c:extLst>
            </c:dLbl>
            <c:dLbl>
              <c:idx val="3"/>
              <c:layout>
                <c:manualLayout>
                  <c:x val="-6.0732228163537905E-2"/>
                  <c:y val="9.1206470677109141E-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State</a:t>
                    </a:r>
                    <a:r>
                      <a:rPr lang="en-US" sz="1400" baseline="0" dirty="0"/>
                      <a:t> Aid </a:t>
                    </a:r>
                  </a:p>
                  <a:p>
                    <a:pPr>
                      <a:defRPr sz="1400"/>
                    </a:pPr>
                    <a:r>
                      <a:rPr lang="en-US" sz="1400" dirty="0"/>
                      <a:t>13%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9F-440F-81CE-9FB0366909B5}"/>
                </c:ext>
              </c:extLst>
            </c:dLbl>
            <c:dLbl>
              <c:idx val="4"/>
              <c:layout>
                <c:manualLayout>
                  <c:x val="-5.7932294524772734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Research &amp; Extension </a:t>
                    </a:r>
                  </a:p>
                  <a:p>
                    <a:pPr>
                      <a:defRPr sz="1400"/>
                    </a:pPr>
                    <a:r>
                      <a:rPr lang="en-US" sz="1400" dirty="0"/>
                      <a:t>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9F-440F-81CE-9FB0366909B5}"/>
                </c:ext>
              </c:extLst>
            </c:dLbl>
            <c:dLbl>
              <c:idx val="5"/>
              <c:layout>
                <c:manualLayout>
                  <c:x val="2.2239521518481178E-3"/>
                  <c:y val="-1.193927064337841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CARES </a:t>
                    </a:r>
                  </a:p>
                  <a:p>
                    <a:pPr>
                      <a:defRPr sz="1400"/>
                    </a:pPr>
                    <a:r>
                      <a:rPr lang="en-US" sz="1400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9F-440F-81CE-9FB0366909B5}"/>
                </c:ext>
              </c:extLst>
            </c:dLbl>
            <c:dLbl>
              <c:idx val="6"/>
              <c:layout>
                <c:manualLayout>
                  <c:x val="5.4984536981499681E-2"/>
                  <c:y val="-9.685988046674889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Local </a:t>
                    </a:r>
                  </a:p>
                  <a:p>
                    <a:r>
                      <a:rPr lang="en-US" sz="1400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69F-440F-81CE-9FB036690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'[FY 24 Proposed Budget.xlsx]Lead'!$G$8:$G$14</c:f>
              <c:strCache>
                <c:ptCount val="7"/>
                <c:pt idx="0">
                  <c:v>Educational &amp; General</c:v>
                </c:pt>
                <c:pt idx="1">
                  <c:v>Auxiliary Enterprises</c:v>
                </c:pt>
                <c:pt idx="2">
                  <c:v>Sponsored Programs</c:v>
                </c:pt>
                <c:pt idx="3">
                  <c:v>State Financial Assistance</c:v>
                </c:pt>
                <c:pt idx="4">
                  <c:v>Agriculture Research &amp; Extension</c:v>
                </c:pt>
                <c:pt idx="5">
                  <c:v>CARES Funds</c:v>
                </c:pt>
                <c:pt idx="6">
                  <c:v>Local Funds</c:v>
                </c:pt>
              </c:strCache>
            </c:strRef>
          </c:cat>
          <c:val>
            <c:numRef>
              <c:f>'[FY 24 Proposed Budget.xlsx]Lead'!$H$8:$H$14</c:f>
              <c:numCache>
                <c:formatCode>0%</c:formatCode>
                <c:ptCount val="7"/>
                <c:pt idx="0">
                  <c:v>0.42600145019999675</c:v>
                </c:pt>
                <c:pt idx="1">
                  <c:v>0.22426181452104804</c:v>
                </c:pt>
                <c:pt idx="2">
                  <c:v>0.11460921791531212</c:v>
                </c:pt>
                <c:pt idx="3">
                  <c:v>0.12728267909422045</c:v>
                </c:pt>
                <c:pt idx="4">
                  <c:v>6.9816566379564987E-2</c:v>
                </c:pt>
                <c:pt idx="5">
                  <c:v>2.0143904833102914E-2</c:v>
                </c:pt>
                <c:pt idx="6">
                  <c:v>1.7884367056754728E-2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9F-440F-81CE-9FB036690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8780487804878E-2"/>
          <c:y val="0.21382896156385359"/>
          <c:w val="0.81910569105691056"/>
          <c:h val="0.785021013477609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FA1-4664-849E-F66FDFF2226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A1-4664-849E-F66FDFF2226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FA1-4664-849E-F66FDFF2226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9FA1-4664-849E-F66FDFF222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9FA1-4664-849E-F66FDFF22267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9FA1-4664-849E-F66FDFF22267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9FA1-4664-849E-F66FDFF22267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9FA1-4664-849E-F66FDFF22267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9FA1-4664-849E-F66FDFF22267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9FA1-4664-849E-F66FDFF22267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9FA1-4664-849E-F66FDFF22267}"/>
              </c:ext>
            </c:extLst>
          </c:dPt>
          <c:dPt>
            <c:idx val="11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9FA1-4664-849E-F66FDFF22267}"/>
              </c:ext>
            </c:extLst>
          </c:dPt>
          <c:dLbls>
            <c:dLbl>
              <c:idx val="0"/>
              <c:layout>
                <c:manualLayout>
                  <c:x val="-0.17006507099844786"/>
                  <c:y val="0.109419976309479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E&amp;G</a:t>
                    </a:r>
                  </a:p>
                  <a:p>
                    <a:r>
                      <a:rPr lang="en-US" sz="1600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A1-4664-849E-F66FDFF22267}"/>
                </c:ext>
              </c:extLst>
            </c:dLbl>
            <c:dLbl>
              <c:idx val="1"/>
              <c:layout>
                <c:manualLayout>
                  <c:x val="-0.2171677791182679"/>
                  <c:y val="-0.2072790926359502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600" dirty="0"/>
                      <a:t>Auxiliary 22%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A1-4664-849E-F66FDFF22267}"/>
                </c:ext>
              </c:extLst>
            </c:dLbl>
            <c:dLbl>
              <c:idx val="2"/>
              <c:layout>
                <c:manualLayout>
                  <c:x val="7.8441892663406426E-2"/>
                  <c:y val="-0.2188355453214073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Student</a:t>
                    </a:r>
                  </a:p>
                  <a:p>
                    <a:r>
                      <a:rPr lang="en-US" sz="1400" dirty="0"/>
                      <a:t>Aid</a:t>
                    </a:r>
                  </a:p>
                  <a:p>
                    <a:r>
                      <a:rPr lang="en-US" sz="1400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A1-4664-849E-F66FDFF22267}"/>
                </c:ext>
              </c:extLst>
            </c:dLbl>
            <c:dLbl>
              <c:idx val="3"/>
              <c:layout>
                <c:manualLayout>
                  <c:x val="0.19135570108893968"/>
                  <c:y val="-0.212185970327480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Sponsored</a:t>
                    </a:r>
                  </a:p>
                  <a:p>
                    <a:r>
                      <a:rPr lang="en-US" dirty="0"/>
                      <a:t>Programs</a:t>
                    </a:r>
                    <a:r>
                      <a:rPr lang="en-US" baseline="0" dirty="0"/>
                      <a:t> </a:t>
                    </a:r>
                  </a:p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A1-4664-849E-F66FDFF22267}"/>
                </c:ext>
              </c:extLst>
            </c:dLbl>
            <c:dLbl>
              <c:idx val="4"/>
              <c:layout>
                <c:manualLayout>
                  <c:x val="0.12745360614150106"/>
                  <c:y val="-0.13214789127663595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/>
                      <a:t>Institutional Support</a:t>
                    </a:r>
                    <a:r>
                      <a:rPr lang="en-US" sz="1050" baseline="0" dirty="0"/>
                      <a:t> </a:t>
                    </a:r>
                    <a:r>
                      <a:rPr lang="en-US" sz="1050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FA1-4664-849E-F66FDFF22267}"/>
                </c:ext>
              </c:extLst>
            </c:dLbl>
            <c:dLbl>
              <c:idx val="5"/>
              <c:layout>
                <c:manualLayout>
                  <c:x val="-6.4024390243902435E-3"/>
                  <c:y val="6.2734489477158913E-4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Ag Research </a:t>
                    </a:r>
                  </a:p>
                  <a:p>
                    <a:pPr>
                      <a:defRPr sz="1100"/>
                    </a:pPr>
                    <a:r>
                      <a:rPr lang="en-US" sz="1100" dirty="0"/>
                      <a:t>&amp; Extension</a:t>
                    </a:r>
                  </a:p>
                  <a:p>
                    <a:pPr>
                      <a:defRPr sz="1100"/>
                    </a:pPr>
                    <a:r>
                      <a:rPr lang="en-US" sz="1100" dirty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FA1-4664-849E-F66FDFF22267}"/>
                </c:ext>
              </c:extLst>
            </c:dLbl>
            <c:dLbl>
              <c:idx val="6"/>
              <c:layout>
                <c:manualLayout>
                  <c:x val="-9.1859716087318355E-2"/>
                  <c:y val="-5.5692639647037988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O&amp;M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FA1-4664-849E-F66FDFF22267}"/>
                </c:ext>
              </c:extLst>
            </c:dLbl>
            <c:dLbl>
              <c:idx val="7"/>
              <c:layout>
                <c:manualLayout>
                  <c:x val="-0.15192440883580952"/>
                  <c:y val="-0.1313065134607664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CARES 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FA1-4664-849E-F66FDFF22267}"/>
                </c:ext>
              </c:extLst>
            </c:dLbl>
            <c:dLbl>
              <c:idx val="8"/>
              <c:layout>
                <c:manualLayout>
                  <c:x val="-1.3654363190821724E-2"/>
                  <c:y val="-9.304702860194392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Academic</a:t>
                    </a:r>
                  </a:p>
                  <a:p>
                    <a:r>
                      <a:rPr lang="en-US" sz="1200" dirty="0"/>
                      <a:t>Support</a:t>
                    </a:r>
                    <a:r>
                      <a:rPr lang="en-US" sz="1200" baseline="0" dirty="0"/>
                      <a:t> </a:t>
                    </a:r>
                    <a:r>
                      <a:rPr lang="en-US" sz="12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FA1-4664-849E-F66FDFF22267}"/>
                </c:ext>
              </c:extLst>
            </c:dLbl>
            <c:dLbl>
              <c:idx val="9"/>
              <c:layout>
                <c:manualLayout>
                  <c:x val="6.3638891556238392E-2"/>
                  <c:y val="-7.770961145194274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Student</a:t>
                    </a:r>
                    <a:r>
                      <a:rPr lang="en-US" sz="1200" baseline="0" dirty="0"/>
                      <a:t> </a:t>
                    </a:r>
                  </a:p>
                  <a:p>
                    <a:r>
                      <a:rPr lang="en-US" sz="1200" baseline="0" dirty="0"/>
                      <a:t>Support </a:t>
                    </a:r>
                  </a:p>
                  <a:p>
                    <a:r>
                      <a:rPr lang="en-US" sz="12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FA1-4664-849E-F66FDFF22267}"/>
                </c:ext>
              </c:extLst>
            </c:dLbl>
            <c:dLbl>
              <c:idx val="10"/>
              <c:layout>
                <c:manualLayout>
                  <c:x val="0.10482543531143973"/>
                  <c:y val="-0.1093164581421187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Local </a:t>
                    </a:r>
                  </a:p>
                  <a:p>
                    <a:r>
                      <a:rPr lang="en-US" sz="1200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FA1-4664-849E-F66FDFF22267}"/>
                </c:ext>
              </c:extLst>
            </c:dLbl>
            <c:dLbl>
              <c:idx val="11"/>
              <c:layout>
                <c:manualLayout>
                  <c:x val="0.19394825075219257"/>
                  <c:y val="-1.12477658084150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Research &amp; Extension</a:t>
                    </a:r>
                  </a:p>
                  <a:p>
                    <a:r>
                      <a:rPr lang="en-US" sz="1200" baseline="0" dirty="0"/>
                      <a:t> </a:t>
                    </a:r>
                    <a:r>
                      <a:rPr lang="en-US" sz="1200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FA1-4664-849E-F66FDFF22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'[FY 24 Proposed Budget.xlsx]Lead'!$H$22:$H$33</c:f>
              <c:numCache>
                <c:formatCode>0%</c:formatCode>
                <c:ptCount val="12"/>
                <c:pt idx="0">
                  <c:v>0.2300407825439689</c:v>
                </c:pt>
                <c:pt idx="1">
                  <c:v>0.22426181452104804</c:v>
                </c:pt>
                <c:pt idx="2">
                  <c:v>0.12728267909422045</c:v>
                </c:pt>
                <c:pt idx="3">
                  <c:v>0.11460921791531212</c:v>
                </c:pt>
                <c:pt idx="4">
                  <c:v>8.9460310142004854E-2</c:v>
                </c:pt>
                <c:pt idx="5">
                  <c:v>6.9816566379564987E-2</c:v>
                </c:pt>
                <c:pt idx="6">
                  <c:v>4.8990165906811718E-2</c:v>
                </c:pt>
                <c:pt idx="7">
                  <c:v>2.0143904833102914E-2</c:v>
                </c:pt>
                <c:pt idx="8">
                  <c:v>2.556008515876056E-2</c:v>
                </c:pt>
                <c:pt idx="9">
                  <c:v>2.556008515876056E-2</c:v>
                </c:pt>
                <c:pt idx="10">
                  <c:v>1.7884367056754728E-2</c:v>
                </c:pt>
                <c:pt idx="11">
                  <c:v>6.39002128969014E-3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FA1-4664-849E-F66FDFF22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035FB1-E4ED-42A9-A563-193391DC7A0C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33D166-3AA2-44A6-8E5E-E3EED4853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8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F13-AD99-4A8F-9773-1A3CB62E109C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03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98" y="544512"/>
            <a:ext cx="97025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298" y="2005012"/>
            <a:ext cx="970250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FD6C-1AC8-4741-8866-B7E312FBBE68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2A8F-0774-4AFA-AA5F-279A33CF19CA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9435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B17D-E77A-4EEB-8D4E-CBAC24E2B7A7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79899"/>
            <a:ext cx="1657389" cy="1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A935-5D67-4BA6-B5F4-B150354B2885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0"/>
            <a:ext cx="1386843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10BB-0BC4-43AE-B0FB-CED65203511C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727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4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9E6-18DD-41E6-81E9-F336A9D8CBED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9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9BB9-110B-4FB0-91EF-F200F9FA16E2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-81187"/>
            <a:ext cx="1372496" cy="13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4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A25-1A02-4311-AB6D-30F72AAAA18D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79899"/>
            <a:ext cx="1231261" cy="11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2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DA8C-14C2-44F5-99F4-6A388BDBEAA8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0012-17B3-46F8-BA80-A7C5156E7409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9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2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0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02BE-BD69-9946-854F-0B065C0C9D6D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DAC0-66A3-4389-8F28-FF65D1810E11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weaver@vsu.edu" TargetMode="External"/><Relationship Id="rId7" Type="http://schemas.openxmlformats.org/officeDocument/2006/relationships/hyperlink" Target="mailto:sphillips@vsu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wilkins@vsu.edu" TargetMode="External"/><Relationship Id="rId5" Type="http://schemas.openxmlformats.org/officeDocument/2006/relationships/hyperlink" Target="mailto:btaylor@vsu.edu" TargetMode="External"/><Relationship Id="rId4" Type="http://schemas.openxmlformats.org/officeDocument/2006/relationships/hyperlink" Target="mailto:cpegram@vsu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27E8BF-11ED-4B3A-BDC7-90D2464A4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Campus Meeting</a:t>
            </a:r>
            <a:br>
              <a:rPr lang="en-US" altLang="en-US" sz="4000" b="1" dirty="0"/>
            </a:br>
            <a:r>
              <a:rPr lang="en-US" altLang="en-US" sz="4000" b="1" dirty="0"/>
              <a:t>FY 2023 Close-Out</a:t>
            </a:r>
            <a:br>
              <a:rPr lang="en-US" altLang="en-US" sz="4000" b="1" dirty="0"/>
            </a:br>
            <a:r>
              <a:rPr lang="en-US" altLang="en-US" sz="4000" b="1" dirty="0"/>
              <a:t>FY 2024 Implementation</a:t>
            </a:r>
            <a:br>
              <a:rPr lang="en-US" altLang="en-US" sz="2200" b="1" dirty="0"/>
            </a:br>
            <a:br>
              <a:rPr lang="en-US" altLang="en-US" sz="2200" b="1" dirty="0"/>
            </a:br>
            <a:r>
              <a:rPr lang="en-US" sz="2700" b="1" dirty="0"/>
              <a:t>Preeminence with Purpose</a:t>
            </a:r>
            <a:br>
              <a:rPr lang="en-US" sz="1200" b="1" dirty="0"/>
            </a:br>
            <a:r>
              <a:rPr lang="en-US" sz="2700" dirty="0"/>
              <a:t>“Sustaining our Legacy through Access, Leadership and Transformative Excellence”</a:t>
            </a:r>
            <a:br>
              <a:rPr lang="en-US" altLang="en-US" sz="4900" b="1" dirty="0"/>
            </a:br>
            <a:br>
              <a:rPr lang="en-US" altLang="en-US" sz="1800" b="1" dirty="0"/>
            </a:br>
            <a:r>
              <a:rPr lang="en-US" altLang="en-US" sz="3100" dirty="0"/>
              <a:t>June 28, 2023</a:t>
            </a:r>
            <a:br>
              <a:rPr lang="en-US" altLang="en-US" sz="3100" dirty="0"/>
            </a:br>
            <a:endParaRPr lang="en-US" sz="31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47675F0-709C-4EDF-9001-1D384449B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142" y="4420926"/>
            <a:ext cx="9144000" cy="2143160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Dr. Makola Abdullah, President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Dr. Donald Palm, Executive Vice President &amp; Provost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Mr. Kevin Davenport, Senior Vice President for Finance and Administration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Ms. Adrian Petway, Associate Vice President for Budget and Finance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Ms. Cynthia Pegram Ervin, Budget Supervisor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Ms. Mary Weaver, Budget Supervisor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" y="-18360"/>
            <a:ext cx="12192000" cy="687636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9203" y="1524000"/>
            <a:ext cx="4978603" cy="467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456837" y="1523998"/>
            <a:ext cx="9024731" cy="81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BUDGETED REVENUES</a:t>
            </a:r>
          </a:p>
          <a:p>
            <a:pPr algn="ctr"/>
            <a:r>
              <a:rPr lang="en-US" sz="2700" b="1" dirty="0"/>
              <a:t>Fiscal Year 2023-24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269863"/>
              </p:ext>
            </p:extLst>
          </p:nvPr>
        </p:nvGraphicFramePr>
        <p:xfrm>
          <a:off x="7060758" y="2798859"/>
          <a:ext cx="4976377" cy="301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87763"/>
              </p:ext>
            </p:extLst>
          </p:nvPr>
        </p:nvGraphicFramePr>
        <p:xfrm>
          <a:off x="307974" y="2464907"/>
          <a:ext cx="6633515" cy="386315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00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8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   FY 2024    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  FY 2023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    $ Change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Educational &amp; General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 105,739,541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79,812,083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25,927,458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Auxiliary Enterprises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57,063,145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41,772,798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15,290,347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Sponsored Programs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28,447,617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28,447,617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State Financial Assistance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31,593,348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25,647,348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5,946,000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Agriculture Research &amp; Extension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19,503,994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16,125,378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3,378,616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CARES Funds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5,000,000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20,984,781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</a:t>
                      </a: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(15,984,781)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Local Funds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            6,439,151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           4,439,151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baseline="0" dirty="0">
                          <a:effectLst/>
                        </a:rPr>
                        <a:t>          2,000,000</a:t>
                      </a:r>
                      <a:r>
                        <a:rPr lang="en-US" sz="1600" u="sng" strike="noStrike" dirty="0">
                          <a:effectLst/>
                        </a:rPr>
                        <a:t>  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   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$   </a:t>
                      </a:r>
                      <a:r>
                        <a:rPr lang="en-US" sz="1600" b="1" u="none" strike="noStrike" baseline="0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253,786,796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$   217,229,156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$    36,557,640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94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48087" cy="68763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87050"/>
              </p:ext>
            </p:extLst>
          </p:nvPr>
        </p:nvGraphicFramePr>
        <p:xfrm>
          <a:off x="1423447" y="1319757"/>
          <a:ext cx="5947164" cy="513760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FY 2024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 FY 2023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$ CHANGE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Instruction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59,214,143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42,719,461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16,494,682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Auxiliary Enterprises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57,063,145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41,772,798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 15,290,347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Student Financial Assistance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31,593,348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25,647,348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5,946,000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Sponsored Programs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28,447,617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28,447,617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Institutional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22,205,305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15,836,534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6,368,771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Agriculture Research &amp; Extension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19,503,994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16,125,378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3,378616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Operation &amp; Maintenance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10,573,954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6,122,690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4,451,264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CARES Stimulus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5,000,000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20,984,781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(15,984,781)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Academic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6,344,372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7,404,928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(1,060,556)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Student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5,815,675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6,365,099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(549,424)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Local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6,439,151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4,439,151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2,000,000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Research &amp; Extension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          1,586,093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          1,363,371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           222,722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253,786,796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217,229,156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36,557,640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68401"/>
              </p:ext>
            </p:extLst>
          </p:nvPr>
        </p:nvGraphicFramePr>
        <p:xfrm>
          <a:off x="7560296" y="2124707"/>
          <a:ext cx="4829665" cy="33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1809946" y="235670"/>
            <a:ext cx="8540685" cy="94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/>
              <a:t>PROPOSED BUDGETED EXPENDITURES</a:t>
            </a:r>
          </a:p>
          <a:p>
            <a:pPr algn="ctr"/>
            <a:r>
              <a:rPr lang="en-US" sz="2500" b="1" dirty="0"/>
              <a:t>Fiscal Year 2023-24</a:t>
            </a:r>
          </a:p>
        </p:txBody>
      </p:sp>
    </p:spTree>
    <p:extLst>
      <p:ext uri="{BB962C8B-B14F-4D97-AF65-F5344CB8AC3E}">
        <p14:creationId xmlns:p14="http://schemas.microsoft.com/office/powerpoint/2010/main" val="102871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55"/>
            <a:ext cx="12192000" cy="68763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FB02B93-26F3-447C-A008-9A490F1E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0725"/>
            <a:ext cx="8534400" cy="328295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FY 2024 Implementation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404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1"/>
            <a:ext cx="12192000" cy="6876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3283C-4AC3-440C-8981-5576D148C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05232"/>
            <a:ext cx="10363200" cy="1470188"/>
          </a:xfrm>
        </p:spPr>
        <p:txBody>
          <a:bodyPr>
            <a:normAutofit/>
          </a:bodyPr>
          <a:lstStyle/>
          <a:p>
            <a:r>
              <a:rPr lang="en-US" dirty="0"/>
              <a:t>FY 2024 Implementation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93E24D-72B4-4379-95A0-66040D92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10981"/>
            <a:ext cx="8534400" cy="36329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Personal Services Budgets – Base will be loaded prior to Banner open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Other PS Budgets – Wage, adjuncts, overtime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Non-Personal Services Budgets – Base will be loaded prior to Banner open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Budget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87789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60"/>
            <a:ext cx="12192000" cy="687636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9203" y="1524000"/>
            <a:ext cx="4978603" cy="467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96354" y="1524000"/>
            <a:ext cx="11283456" cy="85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Budget Contacts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219B2C-F501-4A3F-8717-EB7A936F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98" y="2146852"/>
            <a:ext cx="9702502" cy="4463673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Mary Weaver </a:t>
            </a:r>
            <a:r>
              <a:rPr lang="en-US" altLang="en-US" sz="2400" dirty="0"/>
              <a:t>– </a:t>
            </a:r>
            <a:r>
              <a:rPr lang="en-US" altLang="en-US" sz="2400" dirty="0">
                <a:hlinkClick r:id="rId3"/>
              </a:rPr>
              <a:t>mweaver@vsu.edu</a:t>
            </a:r>
            <a:r>
              <a:rPr lang="en-US" altLang="en-US" sz="2400" dirty="0"/>
              <a:t> Board of Visitors, President, Auxiliaries (AE), Finance (AE), Technology Services, Police and Public Safety </a:t>
            </a:r>
          </a:p>
          <a:p>
            <a:r>
              <a:rPr lang="en-US" altLang="en-US" sz="2400" b="1" dirty="0"/>
              <a:t>Cynthia Pegram Ervin </a:t>
            </a:r>
            <a:r>
              <a:rPr lang="en-US" altLang="en-US" sz="2400" dirty="0">
                <a:hlinkClick r:id="rId4"/>
              </a:rPr>
              <a:t>cpegram@vsu.edu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College of Agriculture (E&amp;G) and Agency 234 , Internal Audit, Finance (E&amp;G), External Relations</a:t>
            </a:r>
          </a:p>
          <a:p>
            <a:r>
              <a:rPr lang="en-US" altLang="en-US" sz="2400" b="1" dirty="0"/>
              <a:t>Barbara Taylor </a:t>
            </a:r>
            <a:r>
              <a:rPr lang="en-US" altLang="en-US" sz="2400" dirty="0">
                <a:hlinkClick r:id="rId5"/>
              </a:rPr>
              <a:t>btaylor@vsu.edu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Budget Assistant</a:t>
            </a:r>
          </a:p>
          <a:p>
            <a:r>
              <a:rPr lang="en-US" altLang="en-US" sz="2400" b="1" dirty="0"/>
              <a:t>Nya Wilkins </a:t>
            </a:r>
            <a:r>
              <a:rPr lang="en-US" altLang="en-US" sz="2400" dirty="0">
                <a:hlinkClick r:id="rId5"/>
              </a:rPr>
              <a:t>nwilkins@vsu.edu</a:t>
            </a:r>
            <a:r>
              <a:rPr lang="en-US" altLang="en-US" sz="2400" b="1" dirty="0"/>
              <a:t> </a:t>
            </a:r>
            <a:r>
              <a:rPr lang="en-US" altLang="en-US" sz="2400" dirty="0"/>
              <a:t> – Budget Assistant</a:t>
            </a:r>
          </a:p>
          <a:p>
            <a:r>
              <a:rPr lang="en-US" altLang="en-US" sz="2400" b="1" dirty="0"/>
              <a:t>Joyce Wilkins/Sheila Phillips </a:t>
            </a:r>
            <a:r>
              <a:rPr lang="en-US" altLang="en-US" sz="2400" dirty="0"/>
              <a:t>– </a:t>
            </a:r>
            <a:r>
              <a:rPr lang="en-US" altLang="en-US" sz="2400" dirty="0">
                <a:hlinkClick r:id="rId6"/>
              </a:rPr>
              <a:t>jwilkins@vsu.edu</a:t>
            </a:r>
            <a:r>
              <a:rPr lang="en-US" altLang="en-US" sz="2400" dirty="0"/>
              <a:t>, </a:t>
            </a:r>
            <a:r>
              <a:rPr lang="en-US" altLang="en-US" sz="2400" dirty="0">
                <a:hlinkClick r:id="rId7"/>
              </a:rPr>
              <a:t>sphillips@vsu.edu</a:t>
            </a:r>
            <a:r>
              <a:rPr lang="en-US" altLang="en-US" sz="2400" dirty="0"/>
              <a:t> – Provost Area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55"/>
            <a:ext cx="12192000" cy="68763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FB02B93-26F3-447C-A008-9A490F1E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0725"/>
            <a:ext cx="8534400" cy="3282950"/>
          </a:xfrm>
        </p:spPr>
        <p:txBody>
          <a:bodyPr>
            <a:normAutofit/>
          </a:bodyPr>
          <a:lstStyle/>
          <a:p>
            <a:endParaRPr lang="en-US" altLang="en-US" sz="4400" dirty="0">
              <a:solidFill>
                <a:schemeClr val="tx1"/>
              </a:solidFill>
            </a:endParaRPr>
          </a:p>
          <a:p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252A8-6578-4261-8C45-F0B4EDF78635}"/>
              </a:ext>
            </a:extLst>
          </p:cNvPr>
          <p:cNvSpPr/>
          <p:nvPr/>
        </p:nvSpPr>
        <p:spPr>
          <a:xfrm>
            <a:off x="3048000" y="2413338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/>
              <a:t>Questions? 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		Comments. 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				Concerns</a:t>
            </a:r>
            <a:r>
              <a:rPr lang="en-US" sz="2600" dirty="0"/>
              <a:t>. </a:t>
            </a:r>
          </a:p>
        </p:txBody>
      </p:sp>
      <p:pic>
        <p:nvPicPr>
          <p:cNvPr id="6" name="Picture 4" descr="Contact Us">
            <a:extLst>
              <a:ext uri="{FF2B5EF4-FFF2-40B4-BE49-F238E27FC236}">
                <a16:creationId xmlns:a16="http://schemas.microsoft.com/office/drawing/2014/main" id="{48A98F19-1994-4078-A58A-2E7E18B3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9" b="92871" l="9768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21" y="291043"/>
            <a:ext cx="3756467" cy="46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"/>
            <a:ext cx="12192000" cy="6876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3283C-4AC3-440C-8981-5576D148C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05232"/>
            <a:ext cx="10363200" cy="167772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93E24D-72B4-4379-95A0-66040D92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0035"/>
            <a:ext cx="8534400" cy="3283887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9000" dirty="0">
                <a:solidFill>
                  <a:schemeClr val="tx1"/>
                </a:solidFill>
              </a:rPr>
              <a:t>Welcome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9000" dirty="0">
                <a:solidFill>
                  <a:schemeClr val="tx1"/>
                </a:solidFill>
              </a:rPr>
              <a:t>FY 2023 Close-Out 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9000" dirty="0">
                <a:solidFill>
                  <a:schemeClr val="tx1"/>
                </a:solidFill>
              </a:rPr>
              <a:t>FY 2024 Budget Overview 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9000" dirty="0">
                <a:solidFill>
                  <a:schemeClr val="tx1"/>
                </a:solidFill>
              </a:rPr>
              <a:t>FY 2024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"/>
            <a:ext cx="12192000" cy="68763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FB02B93-26F3-447C-A008-9A490F1E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0725"/>
            <a:ext cx="8534400" cy="328295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FY 2023 Close-Out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89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1"/>
            <a:ext cx="12192000" cy="6876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3283C-4AC3-440C-8981-5576D148C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05232"/>
            <a:ext cx="10363200" cy="1470188"/>
          </a:xfrm>
        </p:spPr>
        <p:txBody>
          <a:bodyPr>
            <a:normAutofit/>
          </a:bodyPr>
          <a:lstStyle/>
          <a:p>
            <a:r>
              <a:rPr lang="en-US" dirty="0"/>
              <a:t>Year End for FY 2023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93E24D-72B4-4379-95A0-66040D92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10981"/>
            <a:ext cx="8534400" cy="36329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Review your accounts for deficits and encumbrances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encumbrances are not needed, complete a cancellation form and submit to Purchasing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Remember to complete your Bank of America reconciliation if you have not already done so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Begin to establish a process to manage your budget next year!</a:t>
            </a:r>
          </a:p>
        </p:txBody>
      </p:sp>
    </p:spTree>
    <p:extLst>
      <p:ext uri="{BB962C8B-B14F-4D97-AF65-F5344CB8AC3E}">
        <p14:creationId xmlns:p14="http://schemas.microsoft.com/office/powerpoint/2010/main" val="99031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"/>
            <a:ext cx="12192000" cy="68763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FB02B93-26F3-447C-A008-9A490F1E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0725"/>
            <a:ext cx="8534400" cy="328295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FY 2024 Budget Overview </a:t>
            </a:r>
          </a:p>
          <a:p>
            <a:endParaRPr lang="en-US" altLang="en-US" sz="4400" dirty="0">
              <a:solidFill>
                <a:schemeClr val="tx1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418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9"/>
            <a:ext cx="12188659" cy="6858000"/>
          </a:xfrm>
          <a:prstGeom prst="rect">
            <a:avLst/>
          </a:prstGeom>
          <a:ln cmpd="sng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283" y="1522686"/>
            <a:ext cx="9126427" cy="100186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altLang="en-US" sz="6600" b="1" dirty="0"/>
              <a:t>Planning &amp; Budget Development Timeline</a:t>
            </a:r>
            <a:endParaRPr lang="en-US" sz="6500" b="1" dirty="0"/>
          </a:p>
        </p:txBody>
      </p:sp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7" y="3019521"/>
            <a:ext cx="3362025" cy="25140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F47AF0E4-55B5-43D6-8A91-C63722B8B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00931"/>
              </p:ext>
            </p:extLst>
          </p:nvPr>
        </p:nvGraphicFramePr>
        <p:xfrm>
          <a:off x="1144988" y="2194560"/>
          <a:ext cx="10405421" cy="4471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7752">
                  <a:extLst>
                    <a:ext uri="{9D8B030D-6E8A-4147-A177-3AD203B41FA5}">
                      <a16:colId xmlns:a16="http://schemas.microsoft.com/office/drawing/2014/main" val="847859761"/>
                    </a:ext>
                  </a:extLst>
                </a:gridCol>
                <a:gridCol w="6677669">
                  <a:extLst>
                    <a:ext uri="{9D8B030D-6E8A-4147-A177-3AD203B41FA5}">
                      <a16:colId xmlns:a16="http://schemas.microsoft.com/office/drawing/2014/main" val="2496180441"/>
                    </a:ext>
                  </a:extLst>
                </a:gridCol>
              </a:tblGrid>
              <a:tr h="347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Due Date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4180323784"/>
                  </a:ext>
                </a:extLst>
              </a:tr>
              <a:tr h="342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February 15,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Distribution of Budget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414852899"/>
                  </a:ext>
                </a:extLst>
              </a:tr>
              <a:tr h="640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February 20, 2023</a:t>
                      </a:r>
                      <a:r>
                        <a:rPr lang="en-US" sz="1800" baseline="0" dirty="0">
                          <a:effectLst/>
                        </a:rPr>
                        <a:t> – March 10,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Working Sessions</a:t>
                      </a:r>
                      <a:b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613142841"/>
                  </a:ext>
                </a:extLst>
              </a:tr>
              <a:tr h="730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March 13, 2023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Final budget requests due to your respective Vice President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090411987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March 17,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Final budget requests Due to Budget Office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03078057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20, 2023 – March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Budget Office Prepares Budget Packages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504338023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27,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VP of Finance Final Discussion with President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22760994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20-21,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BOV Approves FY 2024 Budget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460894530"/>
                  </a:ext>
                </a:extLst>
              </a:tr>
              <a:tr h="504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23,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Notification</a:t>
                      </a:r>
                      <a:r>
                        <a:rPr lang="en-US" sz="1800" baseline="0" dirty="0">
                          <a:effectLst/>
                        </a:rPr>
                        <a:t> of Approved Budget Amendments will be communicated via email.  </a:t>
                      </a: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</a:rPr>
                        <a:t>Campus wide meeting held on June 28, 2023</a:t>
                      </a:r>
                      <a:endParaRPr lang="en-US" sz="18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842266640"/>
                  </a:ext>
                </a:extLst>
              </a:tr>
              <a:tr h="511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2023 – July 5,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FY 24 NPS Budgets loaded to BANNER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5378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46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" y="-7939"/>
            <a:ext cx="12188659" cy="6858000"/>
          </a:xfrm>
          <a:prstGeom prst="rect">
            <a:avLst/>
          </a:prstGeom>
          <a:ln cmpd="sng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283" y="1522686"/>
            <a:ext cx="9126427" cy="100186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500" b="1" dirty="0"/>
              <a:t>UNIVERSITY OPERATING BUDGET</a:t>
            </a:r>
          </a:p>
          <a:p>
            <a:pPr marL="0" indent="0" algn="ctr">
              <a:buNone/>
            </a:pPr>
            <a:r>
              <a:rPr lang="en-US" sz="4400" b="1" dirty="0"/>
              <a:t>Fiscal Year 2023-24</a:t>
            </a:r>
          </a:p>
        </p:txBody>
      </p:sp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5961" y="2524550"/>
            <a:ext cx="6074715" cy="422504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b="1" u="sng" dirty="0"/>
              <a:t>Key Highlights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The University operates on an annual Fiscal Year: July 1 – June 30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Departments had the opportunity to request increases to their base budget and for new initiatives to move the University forward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400" dirty="0"/>
              <a:t>	</a:t>
            </a:r>
            <a:r>
              <a:rPr lang="en-US" sz="3400" b="1" u="sng" dirty="0"/>
              <a:t> Budget Increases: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Funded new initiatives from departments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Mandatory contract increases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5% salary increases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Utility rate increases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New State Funding of $21.5M for special initiatives</a:t>
            </a:r>
          </a:p>
          <a:p>
            <a:pPr marL="0" indent="0">
              <a:lnSpc>
                <a:spcPct val="170000"/>
              </a:lnSpc>
              <a:buNone/>
            </a:pPr>
            <a:endParaRPr lang="en-US" sz="3400" dirty="0"/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7" y="3019521"/>
            <a:ext cx="3362025" cy="25140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1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9" y="0"/>
            <a:ext cx="12243206" cy="6876360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1095849" y="3698039"/>
            <a:ext cx="2118360" cy="2179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2023-24</a:t>
            </a:r>
          </a:p>
        </p:txBody>
      </p:sp>
      <p:sp>
        <p:nvSpPr>
          <p:cNvPr id="2" name="Up Arrow 1"/>
          <p:cNvSpPr/>
          <p:nvPr/>
        </p:nvSpPr>
        <p:spPr>
          <a:xfrm>
            <a:off x="1967772" y="1367246"/>
            <a:ext cx="374515" cy="21490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12" y="1367246"/>
            <a:ext cx="4030999" cy="2418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03"/>
          <a:stretch/>
        </p:blipFill>
        <p:spPr>
          <a:xfrm>
            <a:off x="7708292" y="1367246"/>
            <a:ext cx="4042463" cy="230233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184" b="1"/>
          <a:stretch/>
        </p:blipFill>
        <p:spPr>
          <a:xfrm>
            <a:off x="8276631" y="3785845"/>
            <a:ext cx="3330810" cy="2110271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3" name="TextBox 2"/>
          <p:cNvSpPr txBox="1"/>
          <p:nvPr/>
        </p:nvSpPr>
        <p:spPr>
          <a:xfrm>
            <a:off x="3225160" y="4000004"/>
            <a:ext cx="504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Affordable Access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and Online Programs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Manufacturing Logistics Institute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Success Initiatives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VSU Pipeline with a Purpose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Completion &amp; Career Enhancement Initiative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In-State &amp; Graduate Financial Assistance</a:t>
            </a:r>
          </a:p>
        </p:txBody>
      </p:sp>
    </p:spTree>
    <p:extLst>
      <p:ext uri="{BB962C8B-B14F-4D97-AF65-F5344CB8AC3E}">
        <p14:creationId xmlns:p14="http://schemas.microsoft.com/office/powerpoint/2010/main" val="89043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60"/>
            <a:ext cx="12192000" cy="687636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9203" y="1524000"/>
            <a:ext cx="4978603" cy="467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96354" y="1524000"/>
            <a:ext cx="11283456" cy="85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KEY BUDGET DRIVERS</a:t>
            </a:r>
          </a:p>
          <a:p>
            <a:pPr algn="ctr"/>
            <a:r>
              <a:rPr lang="en-US" sz="2800" b="1" dirty="0"/>
              <a:t>Fiscal Year 2023-24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02468"/>
              </p:ext>
            </p:extLst>
          </p:nvPr>
        </p:nvGraphicFramePr>
        <p:xfrm>
          <a:off x="388303" y="2600508"/>
          <a:ext cx="6712212" cy="293033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6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06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Actual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6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</a:rPr>
                        <a:t>Fall 2023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</a:rPr>
                        <a:t>Fall 2022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</a:rPr>
                        <a:t>Fall 2022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</a:rPr>
                        <a:t>Fall 2021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</a:rPr>
                        <a:t>Fall 2020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 Head Count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4,400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4,100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4,648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4,300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4,025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 Full-Time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4,099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3,871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4,286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3,909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3,735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 On-Campus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3,200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2,200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2,736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2,271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 </a:t>
                      </a:r>
                      <a:r>
                        <a:rPr lang="en-US" sz="2000" u="none" strike="noStrike" baseline="0" dirty="0">
                          <a:effectLst/>
                        </a:rPr>
                        <a:t>  0</a:t>
                      </a:r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753493"/>
              </p:ext>
            </p:extLst>
          </p:nvPr>
        </p:nvGraphicFramePr>
        <p:xfrm>
          <a:off x="7381189" y="2836858"/>
          <a:ext cx="4040498" cy="26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58504" y="2836858"/>
            <a:ext cx="238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Head Count</a:t>
            </a:r>
          </a:p>
        </p:txBody>
      </p:sp>
    </p:spTree>
    <p:extLst>
      <p:ext uri="{BB962C8B-B14F-4D97-AF65-F5344CB8AC3E}">
        <p14:creationId xmlns:p14="http://schemas.microsoft.com/office/powerpoint/2010/main" val="35422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vised VSU_Greater Happens Here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sed VSU_Greater Happens Here PPT Template" id="{20B2F8DC-27B4-43F1-A65A-487D2A038576}" vid="{8B34B82F-CADE-4943-941B-4AAE66105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04e6e8c-0f96-4a7d-a606-04dee91b60ff" xsi:nil="true"/>
    <lcf76f155ced4ddcb4097134ff3c332f xmlns="f141da68-771a-4240-9556-8ce0409435b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561BC94026F4B9040D50BD5E68972" ma:contentTypeVersion="18" ma:contentTypeDescription="Create a new document." ma:contentTypeScope="" ma:versionID="12e2d2e909eba9bc93f9917c48bbd3e4">
  <xsd:schema xmlns:xsd="http://www.w3.org/2001/XMLSchema" xmlns:xs="http://www.w3.org/2001/XMLSchema" xmlns:p="http://schemas.microsoft.com/office/2006/metadata/properties" xmlns:ns1="http://schemas.microsoft.com/sharepoint/v3" xmlns:ns2="f141da68-771a-4240-9556-8ce0409435b6" xmlns:ns3="704e6e8c-0f96-4a7d-a606-04dee91b60ff" targetNamespace="http://schemas.microsoft.com/office/2006/metadata/properties" ma:root="true" ma:fieldsID="4497686429b02447cb671458155bead2" ns1:_="" ns2:_="" ns3:_="">
    <xsd:import namespace="http://schemas.microsoft.com/sharepoint/v3"/>
    <xsd:import namespace="f141da68-771a-4240-9556-8ce0409435b6"/>
    <xsd:import namespace="704e6e8c-0f96-4a7d-a606-04dee91b6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da68-771a-4240-9556-8ce040943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0fa3d9d-3b37-413a-a2bf-0ac7cde03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e6e8c-0f96-4a7d-a606-04dee91b6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ad8b41-0e85-4fbd-aebd-22e82a5c91e4}" ma:internalName="TaxCatchAll" ma:showField="CatchAllData" ma:web="704e6e8c-0f96-4a7d-a606-04dee91b6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D0EFA-3731-4FB9-A14A-0DF1B4E59B1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04e6e8c-0f96-4a7d-a606-04dee91b60ff"/>
    <ds:schemaRef ds:uri="f141da68-771a-4240-9556-8ce0409435b6"/>
  </ds:schemaRefs>
</ds:datastoreItem>
</file>

<file path=customXml/itemProps2.xml><?xml version="1.0" encoding="utf-8"?>
<ds:datastoreItem xmlns:ds="http://schemas.openxmlformats.org/officeDocument/2006/customXml" ds:itemID="{F4F1FF15-D8D2-44F2-9D08-4C7990D26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21D3B-6C61-4DC3-95A8-FDECBA036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41da68-771a-4240-9556-8ce0409435b6"/>
    <ds:schemaRef ds:uri="704e6e8c-0f96-4a7d-a606-04dee91b6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5602</TotalTime>
  <Words>921</Words>
  <Application>Microsoft Office PowerPoint</Application>
  <PresentationFormat>Widescreen</PresentationFormat>
  <Paragraphs>240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Revised VSU_Greater Happens Here PPT Template</vt:lpstr>
      <vt:lpstr>Campus Meeting FY 2023 Close-Out FY 2024 Implementation  Preeminence with Purpose “Sustaining our Legacy through Access, Leadership and Transformative Excellence”  June 28, 2023 </vt:lpstr>
      <vt:lpstr>Agenda</vt:lpstr>
      <vt:lpstr>PowerPoint Presentation</vt:lpstr>
      <vt:lpstr>Year End for FY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2024 Implementation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Cynthia J. Pegram</cp:lastModifiedBy>
  <cp:revision>329</cp:revision>
  <cp:lastPrinted>2023-06-27T14:39:37Z</cp:lastPrinted>
  <dcterms:created xsi:type="dcterms:W3CDTF">2019-08-12T13:14:03Z</dcterms:created>
  <dcterms:modified xsi:type="dcterms:W3CDTF">2023-06-28T18:45:25Z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0x010100603561BC94026F4B9040D50BD5E68972</vt:lpwstr>
  </property>
</Properties>
</file>