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1"/>
  </p:notesMasterIdLst>
  <p:sldIdLst>
    <p:sldId id="256" r:id="rId5"/>
    <p:sldId id="258" r:id="rId6"/>
    <p:sldId id="337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23" r:id="rId16"/>
    <p:sldId id="321" r:id="rId17"/>
    <p:sldId id="327" r:id="rId18"/>
    <p:sldId id="310" r:id="rId19"/>
    <p:sldId id="316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5400" dirty="0"/>
              <a:t>SOURCES</a:t>
            </a:r>
          </a:p>
        </c:rich>
      </c:tx>
      <c:layout>
        <c:manualLayout>
          <c:xMode val="edge"/>
          <c:yMode val="edge"/>
          <c:x val="7.8922018082427199E-5"/>
          <c:y val="3.695693005753401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680818892446207E-2"/>
          <c:y val="0.23681251734819009"/>
          <c:w val="0.83700161038348508"/>
          <c:h val="0.66660756646289587"/>
        </c:manualLayout>
      </c:layout>
      <c:pie3DChart>
        <c:varyColors val="1"/>
        <c:ser>
          <c:idx val="0"/>
          <c:order val="0"/>
          <c:tx>
            <c:strRef>
              <c:f>Lead!$B$8:$B$9</c:f>
              <c:strCache>
                <c:ptCount val="2"/>
                <c:pt idx="0">
                  <c:v>Fall 2022</c:v>
                </c:pt>
              </c:strCache>
            </c:strRef>
          </c:tx>
          <c:cat>
            <c:strRef>
              <c:f>Lead!$A$10:$A$15</c:f>
              <c:strCache>
                <c:ptCount val="6"/>
                <c:pt idx="0">
                  <c:v>State Funds</c:v>
                </c:pt>
                <c:pt idx="1">
                  <c:v>Auxiliary Enterprises</c:v>
                </c:pt>
                <c:pt idx="2">
                  <c:v>Tuition &amp; Fees</c:v>
                </c:pt>
                <c:pt idx="3">
                  <c:v>Sponsored Programs</c:v>
                </c:pt>
                <c:pt idx="4">
                  <c:v>CARES Funds</c:v>
                </c:pt>
                <c:pt idx="5">
                  <c:v>Local Funds</c:v>
                </c:pt>
              </c:strCache>
            </c:strRef>
          </c:cat>
          <c:val>
            <c:numRef>
              <c:f>Lead!$B$10:$B$15</c:f>
            </c:numRef>
          </c:val>
          <c:extLst>
            <c:ext xmlns:c16="http://schemas.microsoft.com/office/drawing/2014/chart" uri="{C3380CC4-5D6E-409C-BE32-E72D297353CC}">
              <c16:uniqueId val="{00000000-A227-4C16-B010-2DE47B4BF71A}"/>
            </c:ext>
          </c:extLst>
        </c:ser>
        <c:ser>
          <c:idx val="1"/>
          <c:order val="1"/>
          <c:tx>
            <c:strRef>
              <c:f>Lead!$C$8:$C$9</c:f>
              <c:strCache>
                <c:ptCount val="2"/>
                <c:pt idx="0">
                  <c:v>Spring 2023</c:v>
                </c:pt>
              </c:strCache>
            </c:strRef>
          </c:tx>
          <c:cat>
            <c:strRef>
              <c:f>Lead!$A$10:$A$15</c:f>
              <c:strCache>
                <c:ptCount val="6"/>
                <c:pt idx="0">
                  <c:v>State Funds</c:v>
                </c:pt>
                <c:pt idx="1">
                  <c:v>Auxiliary Enterprises</c:v>
                </c:pt>
                <c:pt idx="2">
                  <c:v>Tuition &amp; Fees</c:v>
                </c:pt>
                <c:pt idx="3">
                  <c:v>Sponsored Programs</c:v>
                </c:pt>
                <c:pt idx="4">
                  <c:v>CARES Funds</c:v>
                </c:pt>
                <c:pt idx="5">
                  <c:v>Local Funds</c:v>
                </c:pt>
              </c:strCache>
            </c:strRef>
          </c:cat>
          <c:val>
            <c:numRef>
              <c:f>Lead!$C$10:$C$15</c:f>
            </c:numRef>
          </c:val>
          <c:extLst>
            <c:ext xmlns:c16="http://schemas.microsoft.com/office/drawing/2014/chart" uri="{C3380CC4-5D6E-409C-BE32-E72D297353CC}">
              <c16:uniqueId val="{00000001-A227-4C16-B010-2DE47B4BF71A}"/>
            </c:ext>
          </c:extLst>
        </c:ser>
        <c:ser>
          <c:idx val="2"/>
          <c:order val="2"/>
          <c:tx>
            <c:strRef>
              <c:f>Lead!$D$8:$D$9</c:f>
              <c:strCache>
                <c:ptCount val="2"/>
                <c:pt idx="0">
                  <c:v>Spring 2023</c:v>
                </c:pt>
                <c:pt idx="1">
                  <c:v>Budget</c:v>
                </c:pt>
              </c:strCache>
            </c:strRef>
          </c:tx>
          <c:dPt>
            <c:idx val="0"/>
            <c:bubble3D val="0"/>
            <c:spPr>
              <a:solidFill>
                <a:srgbClr val="EE742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27-4C16-B010-2DE47B4BF71A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27-4C16-B010-2DE47B4BF71A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227-4C16-B010-2DE47B4BF71A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227-4C16-B010-2DE47B4BF71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227-4C16-B010-2DE47B4BF71A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227-4C16-B010-2DE47B4BF71A}"/>
              </c:ext>
            </c:extLst>
          </c:dPt>
          <c:dLbls>
            <c:dLbl>
              <c:idx val="0"/>
              <c:layout>
                <c:manualLayout>
                  <c:x val="-0.23760468788599495"/>
                  <c:y val="4.60186004972385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 dirty="0"/>
                      <a:t>35% STATE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227-4C16-B010-2DE47B4BF71A}"/>
                </c:ext>
              </c:extLst>
            </c:dLbl>
            <c:dLbl>
              <c:idx val="1"/>
              <c:layout>
                <c:manualLayout>
                  <c:x val="-0.18188192708537054"/>
                  <c:y val="-0.308832785145704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dirty="0"/>
                      <a:t>19% AUXILIARY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227-4C16-B010-2DE47B4BF71A}"/>
                </c:ext>
              </c:extLst>
            </c:dLbl>
            <c:dLbl>
              <c:idx val="2"/>
              <c:layout>
                <c:manualLayout>
                  <c:x val="0.17707701443287238"/>
                  <c:y val="-0.216991115876939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18% TUITION &amp; FEES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08040071162819"/>
                      <c:h val="0.151637572291964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A227-4C16-B010-2DE47B4BF71A}"/>
                </c:ext>
              </c:extLst>
            </c:dLbl>
            <c:dLbl>
              <c:idx val="3"/>
              <c:layout>
                <c:manualLayout>
                  <c:x val="0.19684462807998979"/>
                  <c:y val="4.56357024583636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16% SPONSORED PROGRAMS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227-4C16-B010-2DE47B4BF71A}"/>
                </c:ext>
              </c:extLst>
            </c:dLbl>
            <c:dLbl>
              <c:idx val="4"/>
              <c:layout>
                <c:manualLayout>
                  <c:x val="0.12921118603544521"/>
                  <c:y val="0.130087582651756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10% CARES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84216306233611"/>
                      <c:h val="0.145803628691952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A227-4C16-B010-2DE47B4BF71A}"/>
                </c:ext>
              </c:extLst>
            </c:dLbl>
            <c:dLbl>
              <c:idx val="5"/>
              <c:layout>
                <c:manualLayout>
                  <c:x val="0.10524178118354827"/>
                  <c:y val="-2.58379294979271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2% Local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A227-4C16-B010-2DE47B4BF7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Lead!$A$10:$A$15</c:f>
              <c:strCache>
                <c:ptCount val="6"/>
                <c:pt idx="0">
                  <c:v>State Funds</c:v>
                </c:pt>
                <c:pt idx="1">
                  <c:v>Auxiliary Enterprises</c:v>
                </c:pt>
                <c:pt idx="2">
                  <c:v>Tuition &amp; Fees</c:v>
                </c:pt>
                <c:pt idx="3">
                  <c:v>Sponsored Programs</c:v>
                </c:pt>
                <c:pt idx="4">
                  <c:v>CARES Funds</c:v>
                </c:pt>
                <c:pt idx="5">
                  <c:v>Local Funds</c:v>
                </c:pt>
              </c:strCache>
            </c:strRef>
          </c:cat>
          <c:val>
            <c:numRef>
              <c:f>Lead!$D$10:$D$15</c:f>
              <c:numCache>
                <c:formatCode>_(* #,##0_);_(* \(#,##0\);_(* "-"??_);_(@_)</c:formatCode>
                <c:ptCount val="6"/>
                <c:pt idx="0">
                  <c:v>74972183</c:v>
                </c:pt>
                <c:pt idx="1">
                  <c:v>41772798</c:v>
                </c:pt>
                <c:pt idx="2">
                  <c:v>39787168</c:v>
                </c:pt>
                <c:pt idx="3">
                  <c:v>35273075</c:v>
                </c:pt>
                <c:pt idx="4">
                  <c:v>20984781</c:v>
                </c:pt>
                <c:pt idx="5">
                  <c:v>4439151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27-4C16-B010-2DE47B4BF71A}"/>
            </c:ext>
          </c:extLst>
        </c:ser>
        <c:ser>
          <c:idx val="3"/>
          <c:order val="3"/>
          <c:tx>
            <c:strRef>
              <c:f>Lead!$E$8:$E$9</c:f>
              <c:strCache>
                <c:ptCount val="2"/>
                <c:pt idx="0">
                  <c:v>Spring 2023</c:v>
                </c:pt>
                <c:pt idx="1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A227-4C16-B010-2DE47B4BF7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A227-4C16-B010-2DE47B4BF7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A227-4C16-B010-2DE47B4BF7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A227-4C16-B010-2DE47B4BF7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A227-4C16-B010-2DE47B4BF71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A227-4C16-B010-2DE47B4BF71A}"/>
              </c:ext>
            </c:extLst>
          </c:dPt>
          <c:cat>
            <c:strRef>
              <c:f>Lead!$A$10:$A$15</c:f>
              <c:strCache>
                <c:ptCount val="6"/>
                <c:pt idx="0">
                  <c:v>State Funds</c:v>
                </c:pt>
                <c:pt idx="1">
                  <c:v>Auxiliary Enterprises</c:v>
                </c:pt>
                <c:pt idx="2">
                  <c:v>Tuition &amp; Fees</c:v>
                </c:pt>
                <c:pt idx="3">
                  <c:v>Sponsored Programs</c:v>
                </c:pt>
                <c:pt idx="4">
                  <c:v>CARES Funds</c:v>
                </c:pt>
                <c:pt idx="5">
                  <c:v>Local Funds</c:v>
                </c:pt>
              </c:strCache>
            </c:strRef>
          </c:cat>
          <c:val>
            <c:numRef>
              <c:f>Lead!$E$10:$E$15</c:f>
              <c:numCache>
                <c:formatCode>0%</c:formatCode>
                <c:ptCount val="6"/>
                <c:pt idx="0">
                  <c:v>0.34512946779575021</c:v>
                </c:pt>
                <c:pt idx="1">
                  <c:v>0.19229830271954837</c:v>
                </c:pt>
                <c:pt idx="2">
                  <c:v>0.18315758682043584</c:v>
                </c:pt>
                <c:pt idx="3">
                  <c:v>0.16237725933990188</c:v>
                </c:pt>
                <c:pt idx="4">
                  <c:v>9.6602046366188521E-2</c:v>
                </c:pt>
                <c:pt idx="5">
                  <c:v>2.0435336958175173E-2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A227-4C16-B010-2DE47B4BF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595681609983281"/>
          <c:y val="0.13721917433287834"/>
          <c:w val="0.64949478724613108"/>
          <c:h val="0.78224576854752526"/>
        </c:manualLayout>
      </c:layout>
      <c:pie3DChart>
        <c:varyColors val="1"/>
        <c:ser>
          <c:idx val="0"/>
          <c:order val="0"/>
          <c:cat>
            <c:strRef>
              <c:f>Lead!$A$18:$A$29</c:f>
              <c:strCache>
                <c:ptCount val="12"/>
                <c:pt idx="0">
                  <c:v>USES</c:v>
                </c:pt>
                <c:pt idx="1">
                  <c:v>Instruction</c:v>
                </c:pt>
                <c:pt idx="2">
                  <c:v>Auxiliary Enterprises</c:v>
                </c:pt>
                <c:pt idx="3">
                  <c:v>Sponsored Programs</c:v>
                </c:pt>
                <c:pt idx="4">
                  <c:v>Student Financial Aid</c:v>
                </c:pt>
                <c:pt idx="5">
                  <c:v>CARES </c:v>
                </c:pt>
                <c:pt idx="6">
                  <c:v>Ag Extension &amp; Research</c:v>
                </c:pt>
                <c:pt idx="7">
                  <c:v>Institutional Support</c:v>
                </c:pt>
                <c:pt idx="8">
                  <c:v>Academic Support</c:v>
                </c:pt>
                <c:pt idx="9">
                  <c:v>Student Support</c:v>
                </c:pt>
                <c:pt idx="10">
                  <c:v>Operation &amp; Maintenance</c:v>
                </c:pt>
                <c:pt idx="11">
                  <c:v>Other</c:v>
                </c:pt>
              </c:strCache>
            </c:strRef>
          </c:cat>
          <c:val>
            <c:numRef>
              <c:f>Lead!$B$18:$B$29</c:f>
            </c:numRef>
          </c:val>
          <c:extLst>
            <c:ext xmlns:c16="http://schemas.microsoft.com/office/drawing/2014/chart" uri="{C3380CC4-5D6E-409C-BE32-E72D297353CC}">
              <c16:uniqueId val="{00000000-FEF2-49AB-8889-FC8176A2AFF7}"/>
            </c:ext>
          </c:extLst>
        </c:ser>
        <c:ser>
          <c:idx val="1"/>
          <c:order val="1"/>
          <c:cat>
            <c:strRef>
              <c:f>Lead!$A$18:$A$29</c:f>
              <c:strCache>
                <c:ptCount val="12"/>
                <c:pt idx="0">
                  <c:v>USES</c:v>
                </c:pt>
                <c:pt idx="1">
                  <c:v>Instruction</c:v>
                </c:pt>
                <c:pt idx="2">
                  <c:v>Auxiliary Enterprises</c:v>
                </c:pt>
                <c:pt idx="3">
                  <c:v>Sponsored Programs</c:v>
                </c:pt>
                <c:pt idx="4">
                  <c:v>Student Financial Aid</c:v>
                </c:pt>
                <c:pt idx="5">
                  <c:v>CARES </c:v>
                </c:pt>
                <c:pt idx="6">
                  <c:v>Ag Extension &amp; Research</c:v>
                </c:pt>
                <c:pt idx="7">
                  <c:v>Institutional Support</c:v>
                </c:pt>
                <c:pt idx="8">
                  <c:v>Academic Support</c:v>
                </c:pt>
                <c:pt idx="9">
                  <c:v>Student Support</c:v>
                </c:pt>
                <c:pt idx="10">
                  <c:v>Operation &amp; Maintenance</c:v>
                </c:pt>
                <c:pt idx="11">
                  <c:v>Other</c:v>
                </c:pt>
              </c:strCache>
            </c:strRef>
          </c:cat>
          <c:val>
            <c:numRef>
              <c:f>Lead!$C$18:$C$29</c:f>
            </c:numRef>
          </c:val>
          <c:extLst>
            <c:ext xmlns:c16="http://schemas.microsoft.com/office/drawing/2014/chart" uri="{C3380CC4-5D6E-409C-BE32-E72D297353CC}">
              <c16:uniqueId val="{00000001-FEF2-49AB-8889-FC8176A2AFF7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EF2-49AB-8889-FC8176A2AFF7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EF2-49AB-8889-FC8176A2AFF7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EF2-49AB-8889-FC8176A2AFF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EF2-49AB-8889-FC8176A2A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EF2-49AB-8889-FC8176A2AFF7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EF2-49AB-8889-FC8176A2AFF7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EF2-49AB-8889-FC8176A2A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EF2-49AB-8889-FC8176A2AFF7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EF2-49AB-8889-FC8176A2AFF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FEF2-49AB-8889-FC8176A2AFF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FEF2-49AB-8889-FC8176A2AFF7}"/>
              </c:ext>
            </c:extLst>
          </c:dPt>
          <c:dPt>
            <c:idx val="1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FEF2-49AB-8889-FC8176A2AFF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F2-49AB-8889-FC8176A2AFF7}"/>
                </c:ext>
              </c:extLst>
            </c:dLbl>
            <c:dLbl>
              <c:idx val="1"/>
              <c:layout>
                <c:manualLayout>
                  <c:x val="-0.16793472943644838"/>
                  <c:y val="0.106216735440299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20% Instruction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72773511771393"/>
                      <c:h val="0.1317551135680178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FEF2-49AB-8889-FC8176A2AFF7}"/>
                </c:ext>
              </c:extLst>
            </c:dLbl>
            <c:dLbl>
              <c:idx val="2"/>
              <c:layout>
                <c:manualLayout>
                  <c:x val="-0.17159393940171777"/>
                  <c:y val="-0.16300301069870185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19% Auxiliary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570463764104"/>
                      <c:h val="7.586504381379331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FEF2-49AB-8889-FC8176A2AFF7}"/>
                </c:ext>
              </c:extLst>
            </c:dLbl>
            <c:dLbl>
              <c:idx val="3"/>
              <c:layout>
                <c:manualLayout>
                  <c:x val="-0.13013941318966277"/>
                  <c:y val="-0.303458642553184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13% Sponsored Programs</a:t>
                    </a:r>
                  </a:p>
                  <a:p>
                    <a:pPr>
                      <a:defRPr sz="1800"/>
                    </a:pP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80463850278041"/>
                      <c:h val="0.189691713624471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FEF2-49AB-8889-FC8176A2AFF7}"/>
                </c:ext>
              </c:extLst>
            </c:dLbl>
            <c:dLbl>
              <c:idx val="4"/>
              <c:layout>
                <c:manualLayout>
                  <c:x val="0.13785621231315726"/>
                  <c:y val="-0.25991320910460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/>
                      <a:t>12% Financial Aid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13888304835641"/>
                      <c:h val="0.1192409804333779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FEF2-49AB-8889-FC8176A2AFF7}"/>
                </c:ext>
              </c:extLst>
            </c:dLbl>
            <c:dLbl>
              <c:idx val="5"/>
              <c:layout>
                <c:manualLayout>
                  <c:x val="0.1691011511887853"/>
                  <c:y val="-0.16018329175535764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10% CARES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EF2-49AB-8889-FC8176A2AFF7}"/>
                </c:ext>
              </c:extLst>
            </c:dLbl>
            <c:dLbl>
              <c:idx val="6"/>
              <c:layout>
                <c:manualLayout>
                  <c:x val="7.5376408604927283E-3"/>
                  <c:y val="1.18052686355625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7% Ag Research</a:t>
                    </a:r>
                    <a:r>
                      <a:rPr lang="en-US" sz="1600" baseline="0" dirty="0"/>
                      <a:t> &amp; Extension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02711286691018"/>
                      <c:h val="9.389257587699655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FEF2-49AB-8889-FC8176A2AFF7}"/>
                </c:ext>
              </c:extLst>
            </c:dLbl>
            <c:dLbl>
              <c:idx val="7"/>
              <c:layout>
                <c:manualLayout>
                  <c:x val="-1.3240974928034877E-2"/>
                  <c:y val="1.98284232969155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7% Institutional Support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36494735216452"/>
                      <c:h val="9.298822741845225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1-FEF2-49AB-8889-FC8176A2AFF7}"/>
                </c:ext>
              </c:extLst>
            </c:dLbl>
            <c:dLbl>
              <c:idx val="8"/>
              <c:layout>
                <c:manualLayout>
                  <c:x val="-2.4153389874383355E-2"/>
                  <c:y val="-1.887740645405334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3% Academic Support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54668123336548"/>
                      <c:h val="4.520505614620019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3-FEF2-49AB-8889-FC8176A2AFF7}"/>
                </c:ext>
              </c:extLst>
            </c:dLbl>
            <c:dLbl>
              <c:idx val="9"/>
              <c:layout>
                <c:manualLayout>
                  <c:x val="4.0475365338511975E-2"/>
                  <c:y val="-8.41630521371133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/>
                      <a:t> 3%</a:t>
                    </a:r>
                    <a:r>
                      <a:rPr lang="en-US" sz="1600" baseline="0" dirty="0"/>
                      <a:t> </a:t>
                    </a:r>
                    <a:r>
                      <a:rPr lang="en-US" sz="1600" dirty="0"/>
                      <a:t>Student Support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FEF2-49AB-8889-FC8176A2AFF7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3% O&amp;M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FEF2-49AB-8889-FC8176A2AFF7}"/>
                </c:ext>
              </c:extLst>
            </c:dLbl>
            <c:dLbl>
              <c:idx val="11"/>
              <c:layout>
                <c:manualLayout>
                  <c:x val="7.549302605206186E-2"/>
                  <c:y val="-2.067629260006370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3% Other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FEF2-49AB-8889-FC8176A2AF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Lead!$A$18:$A$29</c:f>
              <c:strCache>
                <c:ptCount val="12"/>
                <c:pt idx="0">
                  <c:v>USES</c:v>
                </c:pt>
                <c:pt idx="1">
                  <c:v>Instruction</c:v>
                </c:pt>
                <c:pt idx="2">
                  <c:v>Auxiliary Enterprises</c:v>
                </c:pt>
                <c:pt idx="3">
                  <c:v>Sponsored Programs</c:v>
                </c:pt>
                <c:pt idx="4">
                  <c:v>Student Financial Aid</c:v>
                </c:pt>
                <c:pt idx="5">
                  <c:v>CARES </c:v>
                </c:pt>
                <c:pt idx="6">
                  <c:v>Ag Extension &amp; Research</c:v>
                </c:pt>
                <c:pt idx="7">
                  <c:v>Institutional Support</c:v>
                </c:pt>
                <c:pt idx="8">
                  <c:v>Academic Support</c:v>
                </c:pt>
                <c:pt idx="9">
                  <c:v>Student Support</c:v>
                </c:pt>
                <c:pt idx="10">
                  <c:v>Operation &amp; Maintenance</c:v>
                </c:pt>
                <c:pt idx="11">
                  <c:v>Other</c:v>
                </c:pt>
              </c:strCache>
            </c:strRef>
          </c:cat>
          <c:val>
            <c:numRef>
              <c:f>Lead!$D$18:$D$29</c:f>
              <c:numCache>
                <c:formatCode>_(* #,##0_);_(* \(#,##0\);_(* "-"??_);_(@_)</c:formatCode>
                <c:ptCount val="12"/>
                <c:pt idx="0" formatCode="General">
                  <c:v>0</c:v>
                </c:pt>
                <c:pt idx="1">
                  <c:v>42719460.700000003</c:v>
                </c:pt>
                <c:pt idx="2">
                  <c:v>41772798</c:v>
                </c:pt>
                <c:pt idx="3">
                  <c:v>28447617</c:v>
                </c:pt>
                <c:pt idx="4">
                  <c:v>25647348</c:v>
                </c:pt>
                <c:pt idx="5">
                  <c:v>20984781</c:v>
                </c:pt>
                <c:pt idx="6">
                  <c:v>16125378</c:v>
                </c:pt>
                <c:pt idx="7">
                  <c:v>15836534</c:v>
                </c:pt>
                <c:pt idx="8">
                  <c:v>7404928</c:v>
                </c:pt>
                <c:pt idx="9">
                  <c:v>6365099</c:v>
                </c:pt>
                <c:pt idx="10">
                  <c:v>6122690</c:v>
                </c:pt>
                <c:pt idx="11">
                  <c:v>5802522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EF2-49AB-8889-FC8176A2AFF7}"/>
            </c:ext>
          </c:extLst>
        </c:ser>
        <c:ser>
          <c:idx val="3"/>
          <c:order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FEF2-49AB-8889-FC8176A2A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FEF2-49AB-8889-FC8176A2AF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FEF2-49AB-8889-FC8176A2A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FEF2-49AB-8889-FC8176A2A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FEF2-49AB-8889-FC8176A2A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FEF2-49AB-8889-FC8176A2A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FEF2-49AB-8889-FC8176A2A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FEF2-49AB-8889-FC8176A2AFF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FEF2-49AB-8889-FC8176A2AFF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E-FEF2-49AB-8889-FC8176A2AFF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0-FEF2-49AB-8889-FC8176A2AFF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2-FEF2-49AB-8889-FC8176A2AFF7}"/>
              </c:ext>
            </c:extLst>
          </c:dPt>
          <c:cat>
            <c:strRef>
              <c:f>Lead!$A$18:$A$29</c:f>
              <c:strCache>
                <c:ptCount val="12"/>
                <c:pt idx="0">
                  <c:v>USES</c:v>
                </c:pt>
                <c:pt idx="1">
                  <c:v>Instruction</c:v>
                </c:pt>
                <c:pt idx="2">
                  <c:v>Auxiliary Enterprises</c:v>
                </c:pt>
                <c:pt idx="3">
                  <c:v>Sponsored Programs</c:v>
                </c:pt>
                <c:pt idx="4">
                  <c:v>Student Financial Aid</c:v>
                </c:pt>
                <c:pt idx="5">
                  <c:v>CARES </c:v>
                </c:pt>
                <c:pt idx="6">
                  <c:v>Ag Extension &amp; Research</c:v>
                </c:pt>
                <c:pt idx="7">
                  <c:v>Institutional Support</c:v>
                </c:pt>
                <c:pt idx="8">
                  <c:v>Academic Support</c:v>
                </c:pt>
                <c:pt idx="9">
                  <c:v>Student Support</c:v>
                </c:pt>
                <c:pt idx="10">
                  <c:v>Operation &amp; Maintenance</c:v>
                </c:pt>
                <c:pt idx="11">
                  <c:v>Other</c:v>
                </c:pt>
              </c:strCache>
            </c:strRef>
          </c:cat>
          <c:val>
            <c:numRef>
              <c:f>Lead!$E$18:$E$29</c:f>
              <c:numCache>
                <c:formatCode>0%</c:formatCode>
                <c:ptCount val="12"/>
                <c:pt idx="1">
                  <c:v>0.19665620189122709</c:v>
                </c:pt>
                <c:pt idx="2">
                  <c:v>0.19229830298511813</c:v>
                </c:pt>
                <c:pt idx="3">
                  <c:v>0.13095671669086179</c:v>
                </c:pt>
                <c:pt idx="4">
                  <c:v>0.11806586421308823</c:v>
                </c:pt>
                <c:pt idx="5">
                  <c:v>9.6602046499598859E-2</c:v>
                </c:pt>
                <c:pt idx="6">
                  <c:v>7.4232107324808796E-2</c:v>
                </c:pt>
                <c:pt idx="7">
                  <c:v>7.2902433142403453E-2</c:v>
                </c:pt>
                <c:pt idx="8">
                  <c:v>3.408809455682104E-2</c:v>
                </c:pt>
                <c:pt idx="9">
                  <c:v>2.9301310772437902E-2</c:v>
                </c:pt>
                <c:pt idx="10">
                  <c:v>2.8185397030477895E-2</c:v>
                </c:pt>
                <c:pt idx="11">
                  <c:v>2.6711524893156872E-2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FEF2-49AB-8889-FC8176A2A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0.20901</cdr:y>
    </cdr:from>
    <cdr:to>
      <cdr:x>0.516</cdr:x>
      <cdr:y>0.24129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11DF82B-838B-419E-B07F-8AB59081E770}"/>
            </a:ext>
          </a:extLst>
        </cdr:cNvPr>
        <cdr:cNvCxnSpPr/>
      </cdr:nvCxnSpPr>
      <cdr:spPr>
        <a:xfrm xmlns:a="http://schemas.openxmlformats.org/drawingml/2006/main" flipH="1">
          <a:off x="3879130" y="1159496"/>
          <a:ext cx="124118" cy="17910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9C5E54CF-914A-4CDC-8553-0398947AB95E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9926"/>
            <a:ext cx="5619750" cy="3665538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B24A52B5-E2B0-4BBA-8B44-270731167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0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A52B5-E2B0-4BBA-8B44-2707311678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1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1426A-1DAD-A049-AB71-AFA97AF656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4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1426A-1DAD-A049-AB71-AFA97AF656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5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1426A-1DAD-A049-AB71-AFA97AF6567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6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BF13-AD99-4A8F-9773-1A3CB62E109C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03"/>
            <a:ext cx="12192000" cy="687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1DA8C-14C2-44F5-99F4-6A388BDBEAA8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8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0012-17B3-46F8-BA80-A7C5156E7409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1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298" y="544512"/>
            <a:ext cx="970250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298" y="2005012"/>
            <a:ext cx="970250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FD6C-1AC8-4741-8866-B7E312FBBE68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8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2A8F-0774-4AFA-AA5F-279A33CF19CA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19435"/>
            <a:ext cx="12192000" cy="687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6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B17D-E77A-4EEB-8D4E-CBAC24E2B7A7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8" y="79899"/>
            <a:ext cx="1657389" cy="15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A935-5D67-4BA6-B5F4-B150354B2885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8" y="0"/>
            <a:ext cx="1386843" cy="13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4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10BB-0BC4-43AE-B0FB-CED65203511C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3727"/>
            <a:ext cx="12192000" cy="687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4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89E6-18DD-41E6-81E9-F336A9D8CBED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4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9BB9-110B-4FB0-91EF-F200F9FA16E2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-81187"/>
            <a:ext cx="1372496" cy="131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BA25-1A02-4311-AB6D-30F72AAAA18D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8" y="79899"/>
            <a:ext cx="1231261" cy="117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4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DAC0-66A3-4389-8F28-FF65D1810E11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C4F3-6D9B-1242-A03D-61854BB3A6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0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kbmolyneaux@vsu.edu" TargetMode="External"/><Relationship Id="rId3" Type="http://schemas.openxmlformats.org/officeDocument/2006/relationships/hyperlink" Target="mailto:sphillips@vsu.edu" TargetMode="External"/><Relationship Id="rId7" Type="http://schemas.openxmlformats.org/officeDocument/2006/relationships/hyperlink" Target="mailto:cpegram@vsu.edu" TargetMode="External"/><Relationship Id="rId2" Type="http://schemas.openxmlformats.org/officeDocument/2006/relationships/hyperlink" Target="mailto:jwilkins@vs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weaver@vsu.edu" TargetMode="External"/><Relationship Id="rId5" Type="http://schemas.openxmlformats.org/officeDocument/2006/relationships/hyperlink" Target="mailto:dbonner@vsu.edu" TargetMode="External"/><Relationship Id="rId4" Type="http://schemas.openxmlformats.org/officeDocument/2006/relationships/hyperlink" Target="mailto:mmartin@vsu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77819"/>
            <a:ext cx="9144000" cy="3165126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FY 2024</a:t>
            </a:r>
            <a:br>
              <a:rPr lang="en-US" altLang="en-US" sz="4000" b="1" dirty="0"/>
            </a:br>
            <a:r>
              <a:rPr lang="en-US" altLang="en-US" sz="4000" b="1" dirty="0"/>
              <a:t>Planning &amp; Budget Development Workshop</a:t>
            </a:r>
            <a:br>
              <a:rPr lang="en-US" altLang="en-US" sz="2200" b="1" dirty="0"/>
            </a:br>
            <a:br>
              <a:rPr lang="en-US" altLang="en-US" sz="2200" b="1" dirty="0"/>
            </a:br>
            <a:r>
              <a:rPr lang="en-US" sz="2700" b="1" dirty="0"/>
              <a:t>Preeminence with Purpose</a:t>
            </a:r>
            <a:br>
              <a:rPr lang="en-US" sz="1200" b="1" dirty="0"/>
            </a:br>
            <a:r>
              <a:rPr lang="en-US" sz="2700" dirty="0"/>
              <a:t>“Sustaining our Legacy through Access, Leadership and Transformative Excellence”</a:t>
            </a:r>
            <a:br>
              <a:rPr lang="en-US" altLang="en-US" sz="4900" b="1" dirty="0"/>
            </a:br>
            <a:br>
              <a:rPr lang="en-US" altLang="en-US" sz="1800" b="1" dirty="0"/>
            </a:br>
            <a:r>
              <a:rPr lang="en-US" altLang="en-US" sz="3100" dirty="0"/>
              <a:t>February 15, 2023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9142" y="4841966"/>
            <a:ext cx="9144000" cy="172211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000" dirty="0"/>
              <a:t>Dr. Makola Abdullah, President</a:t>
            </a:r>
          </a:p>
          <a:p>
            <a:r>
              <a:rPr lang="en-US" altLang="en-US" sz="2000" dirty="0"/>
              <a:t>Dr. Donald Palm, Executive Vice President &amp; Provost</a:t>
            </a:r>
          </a:p>
          <a:p>
            <a:r>
              <a:rPr lang="en-US" altLang="en-US" sz="2000" dirty="0"/>
              <a:t>Mr. Kevin Davenport, Senior Vice President for Finance and Administration</a:t>
            </a:r>
          </a:p>
          <a:p>
            <a:r>
              <a:rPr lang="en-US" altLang="en-US" sz="2000" dirty="0"/>
              <a:t>Ms. Adrian Petway, Associate Vice President for Budget and Finance</a:t>
            </a:r>
          </a:p>
          <a:p>
            <a:r>
              <a:rPr lang="en-US" sz="2000" dirty="0"/>
              <a:t>Ms. Joyce Wilkins, Executive Director for Financial Planning and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81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2D500-A6CF-1881-407E-6B856963F4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23" y="0"/>
            <a:ext cx="1218865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019" y="1376313"/>
            <a:ext cx="5279009" cy="50716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b="1" dirty="0"/>
              <a:t>PRIORITY 5: FINANCIAL RESOURCES</a:t>
            </a:r>
          </a:p>
          <a:p>
            <a:pPr marL="0" indent="0" algn="ctr">
              <a:buNone/>
            </a:pPr>
            <a:r>
              <a:rPr lang="en-US" sz="2800" dirty="0"/>
              <a:t>Enhance Effectiveness &amp; Efficiency of Business Operations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400" dirty="0"/>
              <a:t>Customer Service</a:t>
            </a:r>
          </a:p>
          <a:p>
            <a:pPr marL="0" indent="0" algn="ctr">
              <a:buNone/>
            </a:pPr>
            <a:r>
              <a:rPr lang="en-US" sz="2400" dirty="0"/>
              <a:t>Procurement </a:t>
            </a:r>
          </a:p>
          <a:p>
            <a:pPr marL="0" indent="0" algn="ctr">
              <a:buNone/>
            </a:pPr>
            <a:r>
              <a:rPr lang="en-US" sz="2400" dirty="0"/>
              <a:t>Human Resources</a:t>
            </a:r>
          </a:p>
          <a:p>
            <a:pPr marL="0" indent="0" algn="ctr">
              <a:buNone/>
            </a:pPr>
            <a:r>
              <a:rPr lang="en-US" sz="2400" dirty="0"/>
              <a:t>Technology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sz="900" dirty="0"/>
          </a:p>
        </p:txBody>
      </p:sp>
      <p:sp>
        <p:nvSpPr>
          <p:cNvPr id="5" name="AutoShape 2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1" y="1612270"/>
            <a:ext cx="6487068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08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2D500-A6CF-1881-407E-6B856963F4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AutoShape 2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6" name="Picture 4" descr="Question mark heap with copy space for confusion question or solution conce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44" y="2277832"/>
            <a:ext cx="4695319" cy="31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8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Executive Director for Financial Planning &amp;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FY 2024 Budget Development Timeline and Instructions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77997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78FE-6984-490A-9D56-49EAF140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98" y="1"/>
            <a:ext cx="9702501" cy="941832"/>
          </a:xfrm>
        </p:spPr>
        <p:txBody>
          <a:bodyPr/>
          <a:lstStyle/>
          <a:p>
            <a:r>
              <a:rPr lang="en-US" altLang="en-US" b="1" dirty="0"/>
              <a:t>Planning &amp; Budget Development Timeline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5A4261-112E-4AC7-9711-505FA45885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251745"/>
              </p:ext>
            </p:extLst>
          </p:nvPr>
        </p:nvGraphicFramePr>
        <p:xfrm>
          <a:off x="2429256" y="950978"/>
          <a:ext cx="9121153" cy="5479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7662">
                  <a:extLst>
                    <a:ext uri="{9D8B030D-6E8A-4147-A177-3AD203B41FA5}">
                      <a16:colId xmlns:a16="http://schemas.microsoft.com/office/drawing/2014/main" val="847859761"/>
                    </a:ext>
                  </a:extLst>
                </a:gridCol>
                <a:gridCol w="5853491">
                  <a:extLst>
                    <a:ext uri="{9D8B030D-6E8A-4147-A177-3AD203B41FA5}">
                      <a16:colId xmlns:a16="http://schemas.microsoft.com/office/drawing/2014/main" val="2496180441"/>
                    </a:ext>
                  </a:extLst>
                </a:gridCol>
              </a:tblGrid>
              <a:tr h="4480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Due Date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Action</a:t>
                      </a: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4180323784"/>
                  </a:ext>
                </a:extLst>
              </a:tr>
              <a:tr h="4413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February 15, 2023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Distribution of Budget Information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1414852899"/>
                  </a:ext>
                </a:extLst>
              </a:tr>
              <a:tr h="8268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February 20, 2023</a:t>
                      </a:r>
                      <a:r>
                        <a:rPr lang="en-US" sz="1800" baseline="0" dirty="0">
                          <a:effectLst/>
                        </a:rPr>
                        <a:t> – March 10, 2023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Budget</a:t>
                      </a:r>
                      <a:r>
                        <a:rPr lang="en-US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Working Sessions</a:t>
                      </a:r>
                      <a:br>
                        <a:rPr lang="en-US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600" baseline="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1613142841"/>
                  </a:ext>
                </a:extLst>
              </a:tr>
              <a:tr h="941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March 13, 2023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Final budget requests due to your respective Vice President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2090411987"/>
                  </a:ext>
                </a:extLst>
              </a:tr>
              <a:tr h="4402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March 17, 2023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Final budget requests Due to Budget Office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203078057"/>
                  </a:ext>
                </a:extLst>
              </a:tr>
              <a:tr h="4402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20, 2023 – March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24, 2023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Budget Office Prepares Budget Packages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1504338023"/>
                  </a:ext>
                </a:extLst>
              </a:tr>
              <a:tr h="4402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27, 2023</a:t>
                      </a: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VP of Finance Final Discussion with President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1227609945"/>
                  </a:ext>
                </a:extLst>
              </a:tr>
              <a:tr h="220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20-21, 2023</a:t>
                      </a: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BOV Approves FY 2024 Budget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2460894530"/>
                  </a:ext>
                </a:extLst>
              </a:tr>
              <a:tr h="4402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23, 2023</a:t>
                      </a: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Notification</a:t>
                      </a:r>
                      <a:r>
                        <a:rPr lang="en-US" sz="1800" baseline="0" dirty="0">
                          <a:effectLst/>
                        </a:rPr>
                        <a:t> of Approved Budget Amendments will be communicated via email.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842266640"/>
                  </a:ext>
                </a:extLst>
              </a:tr>
              <a:tr h="6604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1, 2023 – July 5, 2023</a:t>
                      </a:r>
                    </a:p>
                  </a:txBody>
                  <a:tcPr marL="39854" marR="39854" marT="842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FY 24 NPS Budgets loaded to BANNER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54" marR="39854" marT="8420" marB="0"/>
                </a:tc>
                <a:extLst>
                  <a:ext uri="{0D108BD9-81ED-4DB2-BD59-A6C34878D82A}">
                    <a16:rowId xmlns:a16="http://schemas.microsoft.com/office/drawing/2014/main" val="53787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162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528" y="1645920"/>
            <a:ext cx="5013064" cy="1728216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/>
              <a:t>Request for Additional Funds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01141"/>
            <a:ext cx="5379720" cy="3275821"/>
          </a:xfrm>
        </p:spPr>
        <p:txBody>
          <a:bodyPr>
            <a:normAutofit/>
          </a:bodyPr>
          <a:lstStyle/>
          <a:p>
            <a:pPr marL="800100" lvl="1" indent="-342900" algn="ctr">
              <a:buAutoNum type="arabicPeriod"/>
            </a:pPr>
            <a:endParaRPr lang="en-US" altLang="en-US" sz="1500" dirty="0"/>
          </a:p>
          <a:p>
            <a:pPr marL="800100" lvl="1" indent="-342900" algn="ctr">
              <a:buAutoNum type="arabicPeriod"/>
            </a:pPr>
            <a:endParaRPr lang="en-US" altLang="en-US" sz="1500" dirty="0"/>
          </a:p>
          <a:p>
            <a:pPr marL="800100" lvl="1" indent="-342900">
              <a:buAutoNum type="arabicPeriod"/>
            </a:pPr>
            <a:r>
              <a:rPr lang="en-US" altLang="en-US" sz="1500" dirty="0"/>
              <a:t>Use this form to request additional funds over the current service level.</a:t>
            </a:r>
          </a:p>
          <a:p>
            <a:pPr marL="457200" lvl="1" indent="0">
              <a:buNone/>
            </a:pPr>
            <a:endParaRPr lang="en-US" altLang="en-US" sz="1500" dirty="0"/>
          </a:p>
          <a:p>
            <a:pPr marL="800100" lvl="1" indent="-342900">
              <a:buAutoNum type="arabicPeriod" startAt="2"/>
            </a:pPr>
            <a:r>
              <a:rPr lang="en-US" altLang="en-US" sz="1500" dirty="0"/>
              <a:t>Obtain required approvals.</a:t>
            </a:r>
          </a:p>
          <a:p>
            <a:pPr marL="457200" lvl="1" indent="0">
              <a:buNone/>
            </a:pPr>
            <a:endParaRPr lang="en-US" altLang="en-US" sz="1500" dirty="0"/>
          </a:p>
          <a:p>
            <a:pPr marL="690563" lvl="1" indent="-233363">
              <a:buNone/>
            </a:pPr>
            <a:r>
              <a:rPr lang="en-US" altLang="en-US" sz="1500" dirty="0"/>
              <a:t>3.  Approval will be communicated back to you once the BOV approves the budget.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C4F3-6D9B-1242-A03D-61854BB3A645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450" y="3426116"/>
            <a:ext cx="23100" cy="5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700" y="576072"/>
            <a:ext cx="4790604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5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298" y="269358"/>
            <a:ext cx="9702501" cy="1600717"/>
          </a:xfrm>
        </p:spPr>
        <p:txBody>
          <a:bodyPr/>
          <a:lstStyle/>
          <a:p>
            <a:pPr algn="ctr"/>
            <a:r>
              <a:rPr lang="en-US" b="1" dirty="0"/>
              <a:t>Budget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298" y="1436914"/>
            <a:ext cx="9702502" cy="5516778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b="1" dirty="0"/>
              <a:t>Joyce Wilkins </a:t>
            </a:r>
            <a:r>
              <a:rPr lang="en-US" altLang="en-US" dirty="0"/>
              <a:t>– </a:t>
            </a:r>
            <a:r>
              <a:rPr lang="en-US" altLang="en-US" dirty="0">
                <a:hlinkClick r:id="rId2"/>
              </a:rPr>
              <a:t>jwilkins@vsu.edu</a:t>
            </a:r>
            <a:r>
              <a:rPr lang="en-US" altLang="en-US" b="1" dirty="0"/>
              <a:t> </a:t>
            </a:r>
            <a:r>
              <a:rPr lang="en-US" altLang="en-US" dirty="0"/>
              <a:t>Colleges of Business, Humanities and Social Sciences, and Graduate Studies; Research and Economic Development</a:t>
            </a:r>
          </a:p>
          <a:p>
            <a:r>
              <a:rPr lang="en-US" altLang="en-US" b="1" dirty="0"/>
              <a:t>Sheila Phillips </a:t>
            </a:r>
            <a:r>
              <a:rPr lang="en-US" altLang="en-US" dirty="0"/>
              <a:t>– </a:t>
            </a:r>
            <a:r>
              <a:rPr lang="en-US" altLang="en-US" dirty="0">
                <a:hlinkClick r:id="rId3"/>
              </a:rPr>
              <a:t>sphillips@vsu.edu</a:t>
            </a:r>
            <a:r>
              <a:rPr lang="en-US" altLang="en-US" dirty="0"/>
              <a:t> Colleges of Education, Engineering and Technology, Natural and Health Sciences; Student Success and Engagement</a:t>
            </a:r>
          </a:p>
          <a:p>
            <a:r>
              <a:rPr lang="en-US" altLang="en-US" b="1" dirty="0"/>
              <a:t>Morgan Martin </a:t>
            </a:r>
            <a:r>
              <a:rPr lang="en-US" altLang="en-US" dirty="0"/>
              <a:t>– </a:t>
            </a:r>
            <a:r>
              <a:rPr lang="en-US" altLang="en-US" dirty="0">
                <a:hlinkClick r:id="rId4"/>
              </a:rPr>
              <a:t>mmartin@vsu.edu</a:t>
            </a:r>
            <a:r>
              <a:rPr lang="en-US" altLang="en-US" dirty="0"/>
              <a:t> Honors College, University Libraries, and Trojan Health and Wellness</a:t>
            </a:r>
          </a:p>
          <a:p>
            <a:r>
              <a:rPr lang="en-US" altLang="en-US" b="1" dirty="0"/>
              <a:t>Debera Bonner </a:t>
            </a:r>
            <a:r>
              <a:rPr lang="en-US" altLang="en-US" dirty="0"/>
              <a:t>– </a:t>
            </a:r>
            <a:r>
              <a:rPr lang="en-US" altLang="en-US" dirty="0">
                <a:hlinkClick r:id="rId5"/>
              </a:rPr>
              <a:t>dbonner@vsu.edu</a:t>
            </a:r>
            <a:r>
              <a:rPr lang="en-US" altLang="en-US" dirty="0"/>
              <a:t>  Enrollment Management, Institutional Planning &amp; Assessment, and Registrar </a:t>
            </a:r>
          </a:p>
          <a:p>
            <a:r>
              <a:rPr lang="en-US" altLang="en-US" b="1" dirty="0"/>
              <a:t>Mary Weaver </a:t>
            </a:r>
            <a:r>
              <a:rPr lang="en-US" altLang="en-US" dirty="0"/>
              <a:t>– </a:t>
            </a:r>
            <a:r>
              <a:rPr lang="en-US" altLang="en-US" dirty="0">
                <a:hlinkClick r:id="rId6"/>
              </a:rPr>
              <a:t>mweaver@vsu.edu</a:t>
            </a:r>
            <a:r>
              <a:rPr lang="en-US" altLang="en-US" dirty="0"/>
              <a:t> Board of Visitors, President, Auxiliaries (AE), Finance (AE), Technology Services, Police and Public Safety</a:t>
            </a:r>
          </a:p>
          <a:p>
            <a:r>
              <a:rPr lang="en-US" altLang="en-US" b="1" dirty="0"/>
              <a:t>Cynthia Pegram Ervin </a:t>
            </a:r>
            <a:r>
              <a:rPr lang="en-US" altLang="en-US" dirty="0">
                <a:hlinkClick r:id="rId7"/>
              </a:rPr>
              <a:t>cpegram@vsu.edu</a:t>
            </a:r>
            <a:r>
              <a:rPr lang="en-US" altLang="en-US" b="1" dirty="0"/>
              <a:t> </a:t>
            </a:r>
            <a:r>
              <a:rPr lang="en-US" altLang="en-US" dirty="0"/>
              <a:t>– College of Agriculture (E&amp;G) and Agency 234 , Internal Audit, Finance (E&amp;G), External Relations</a:t>
            </a:r>
          </a:p>
          <a:p>
            <a:r>
              <a:rPr lang="en-US" altLang="en-US" b="1" dirty="0"/>
              <a:t>Barbara Taylor </a:t>
            </a:r>
            <a:r>
              <a:rPr lang="en-US" altLang="en-US" u="sng" dirty="0">
                <a:solidFill>
                  <a:schemeClr val="accent1"/>
                </a:solidFill>
              </a:rPr>
              <a:t>btaylor@vsu.edu</a:t>
            </a:r>
            <a:r>
              <a:rPr lang="en-US" altLang="en-US" b="1" dirty="0"/>
              <a:t> </a:t>
            </a:r>
            <a:r>
              <a:rPr lang="en-US" altLang="en-US" dirty="0"/>
              <a:t>– Support Staff</a:t>
            </a:r>
          </a:p>
          <a:p>
            <a:r>
              <a:rPr lang="en-US" altLang="en-US" b="1" dirty="0"/>
              <a:t>Kristina Molyneaux </a:t>
            </a:r>
            <a:r>
              <a:rPr lang="en-US" altLang="en-US" u="sng" dirty="0">
                <a:solidFill>
                  <a:schemeClr val="accent1"/>
                </a:solidFill>
                <a:hlinkClick r:id="rId8"/>
              </a:rPr>
              <a:t>kbmolyneaux@vsu.edu</a:t>
            </a:r>
            <a:r>
              <a:rPr lang="en-US" altLang="en-US" u="sng" dirty="0">
                <a:solidFill>
                  <a:schemeClr val="accent1"/>
                </a:solidFill>
              </a:rPr>
              <a:t> </a:t>
            </a:r>
            <a:r>
              <a:rPr lang="en-US" altLang="en-US" dirty="0"/>
              <a:t> – Support Staff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4713"/>
          </a:xfrm>
        </p:spPr>
        <p:txBody>
          <a:bodyPr>
            <a:normAutofit/>
          </a:bodyPr>
          <a:lstStyle/>
          <a:p>
            <a:r>
              <a:rPr lang="en-US" b="1" dirty="0"/>
              <a:t>Questions? 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		Comments! 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				Concerns</a:t>
            </a:r>
            <a:r>
              <a:rPr lang="en-US" dirty="0"/>
              <a:t>. </a:t>
            </a:r>
          </a:p>
        </p:txBody>
      </p:sp>
      <p:pic>
        <p:nvPicPr>
          <p:cNvPr id="1028" name="Picture 4" descr="Contact U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9" b="92871" l="9768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21" y="291043"/>
            <a:ext cx="3756467" cy="46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0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n-US" altLang="en-US" b="1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spcAft>
                <a:spcPts val="600"/>
              </a:spcAft>
              <a:buFont typeface="Arial" panose="020B0604020202020204" pitchFamily="34" charset="0"/>
              <a:buAutoNum type="romanUcPeriod"/>
              <a:defRPr/>
            </a:pPr>
            <a:r>
              <a:rPr lang="en-US" altLang="en-US" sz="3200" dirty="0"/>
              <a:t>Welcome</a:t>
            </a:r>
          </a:p>
          <a:p>
            <a:pPr marL="514350" indent="-514350" algn="l">
              <a:spcAft>
                <a:spcPts val="600"/>
              </a:spcAft>
              <a:buFont typeface="Arial" panose="020B0604020202020204" pitchFamily="34" charset="0"/>
              <a:buAutoNum type="romanUcPeriod"/>
              <a:defRPr/>
            </a:pPr>
            <a:r>
              <a:rPr lang="en-US" altLang="en-US" sz="3200" dirty="0"/>
              <a:t>FY 2023 Budget Overview (current year)</a:t>
            </a:r>
          </a:p>
          <a:p>
            <a:pPr marL="514350" indent="-514350" algn="l">
              <a:spcAft>
                <a:spcPts val="600"/>
              </a:spcAft>
              <a:buFont typeface="Arial" panose="020B0604020202020204" pitchFamily="34" charset="0"/>
              <a:buAutoNum type="romanUcPeriod"/>
              <a:defRPr/>
            </a:pPr>
            <a:r>
              <a:rPr lang="en-US" altLang="en-US" sz="3200" b="1" dirty="0"/>
              <a:t>FY 2024 Budget Development Process</a:t>
            </a:r>
          </a:p>
          <a:p>
            <a:pPr marL="514350" indent="-514350" algn="l">
              <a:spcAft>
                <a:spcPts val="600"/>
              </a:spcAft>
              <a:buFont typeface="Arial" panose="020B0604020202020204" pitchFamily="34" charset="0"/>
              <a:buAutoNum type="romanUcPeriod"/>
              <a:defRPr/>
            </a:pPr>
            <a:r>
              <a:rPr lang="en-US" altLang="en-US" sz="3200" dirty="0"/>
              <a:t>FY 2024 Budget Timeline and Instructions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3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Senior Vice President for Finance and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FY 2023 Budget Overview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976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2D500-A6CF-1881-407E-6B856963F4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AutoShape 2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34911" y="1454789"/>
          <a:ext cx="8616100" cy="554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233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2D500-A6CF-1881-407E-6B856963F4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AutoShape 2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062900" y="1266253"/>
          <a:ext cx="10129099" cy="5736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2"/>
          <p:cNvSpPr txBox="1">
            <a:spLocks/>
          </p:cNvSpPr>
          <p:nvPr/>
        </p:nvSpPr>
        <p:spPr>
          <a:xfrm>
            <a:off x="707011" y="1659117"/>
            <a:ext cx="2262432" cy="1084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USES</a:t>
            </a:r>
          </a:p>
        </p:txBody>
      </p:sp>
    </p:spTree>
    <p:extLst>
      <p:ext uri="{BB962C8B-B14F-4D97-AF65-F5344CB8AC3E}">
        <p14:creationId xmlns:p14="http://schemas.microsoft.com/office/powerpoint/2010/main" val="276581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181" cy="6922747"/>
          </a:xfrm>
          <a:prstGeom prst="rect">
            <a:avLst/>
          </a:prstGeom>
        </p:spPr>
      </p:pic>
      <p:pic>
        <p:nvPicPr>
          <p:cNvPr id="2050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95" y="1286055"/>
            <a:ext cx="8143630" cy="480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874918" y="426641"/>
            <a:ext cx="8554435" cy="7869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/>
              <a:t>    </a:t>
            </a:r>
            <a:r>
              <a:rPr lang="en-US" sz="4400" b="1" dirty="0"/>
              <a:t>INFLATION</a:t>
            </a:r>
          </a:p>
        </p:txBody>
      </p:sp>
      <p:pic>
        <p:nvPicPr>
          <p:cNvPr id="2" name="Picture 2" descr="Best way to take eggs out of the carton viral internet deb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708" y="1486591"/>
            <a:ext cx="2026763" cy="13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rican American woman pumping gas at gas station - Stock Photo - Dissol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564" y="3242286"/>
            <a:ext cx="1668362" cy="120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lack Guy Buying Food in Supermarket during Grocery Shopping Stock Image -  Image of choosing, shopping: 209090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071" y="4844314"/>
            <a:ext cx="2153992" cy="143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4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97" y="-42214"/>
            <a:ext cx="12192000" cy="6876360"/>
          </a:xfrm>
          <a:prstGeom prst="rect">
            <a:avLst/>
          </a:prstGeom>
        </p:spPr>
      </p:pic>
      <p:sp>
        <p:nvSpPr>
          <p:cNvPr id="5" name="AutoShape 2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C:\Users\Owner\Pictures\improve-efficiency.webp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69203" y="1524000"/>
            <a:ext cx="4978603" cy="4675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12775" y="1535076"/>
            <a:ext cx="5817091" cy="709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KEY BUDGET DRIVERS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2775" y="2483858"/>
          <a:ext cx="5817091" cy="3513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862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FALL 2022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85">
                <a:tc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sng" strike="noStrike" dirty="0">
                          <a:effectLst/>
                        </a:rPr>
                        <a:t>Budget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sng" strike="noStrike" dirty="0">
                          <a:effectLst/>
                        </a:rPr>
                        <a:t>Actual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sng" strike="noStrike" dirty="0">
                          <a:effectLst/>
                        </a:rPr>
                        <a:t>Change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sng" strike="noStrike" dirty="0">
                          <a:effectLst/>
                        </a:rPr>
                        <a:t>% Increase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 Head Count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4,100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4,648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</a:rPr>
                        <a:t>+548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 Full-Time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3,871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4,286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</a:rPr>
                        <a:t>+415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9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 On-Campus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2,200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2,989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</a:rPr>
                        <a:t>+789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36%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Out of State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5271977"/>
                  </a:ext>
                </a:extLst>
              </a:tr>
            </a:tbl>
          </a:graphicData>
        </a:graphic>
      </p:graphicFrame>
      <p:pic>
        <p:nvPicPr>
          <p:cNvPr id="1026" name="Picture 2" descr="f214a4a2-e1fe-46cf-8e0d-40e2d1d1b809@namprd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56" y="2281420"/>
            <a:ext cx="5388352" cy="3929500"/>
          </a:xfrm>
          <a:prstGeom prst="rect">
            <a:avLst/>
          </a:prstGeom>
          <a:noFill/>
          <a:ln>
            <a:noFill/>
          </a:ln>
          <a:effectLst>
            <a:softEdge rad="609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56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69" y="0"/>
            <a:ext cx="12243206" cy="6876360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1095849" y="3698039"/>
            <a:ext cx="2118360" cy="2179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INCREASED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STATE SUPPORT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2022-23</a:t>
            </a:r>
          </a:p>
        </p:txBody>
      </p:sp>
      <p:sp>
        <p:nvSpPr>
          <p:cNvPr id="2" name="Up Arrow 1"/>
          <p:cNvSpPr/>
          <p:nvPr/>
        </p:nvSpPr>
        <p:spPr>
          <a:xfrm>
            <a:off x="1967772" y="1367246"/>
            <a:ext cx="374515" cy="214904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12" y="1367246"/>
            <a:ext cx="4030999" cy="24185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03"/>
          <a:stretch/>
        </p:blipFill>
        <p:spPr>
          <a:xfrm>
            <a:off x="7708292" y="1367246"/>
            <a:ext cx="4042463" cy="2302332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2184" b="1"/>
          <a:stretch/>
        </p:blipFill>
        <p:spPr>
          <a:xfrm>
            <a:off x="8276631" y="3785845"/>
            <a:ext cx="3330810" cy="2110271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3" name="TextBox 2"/>
          <p:cNvSpPr txBox="1"/>
          <p:nvPr/>
        </p:nvSpPr>
        <p:spPr>
          <a:xfrm>
            <a:off x="3225160" y="4000004"/>
            <a:ext cx="5040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Affordable Access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Degree and Online Programs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Advanced Manufacturing Logistics Institute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Academic Success Initiatives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VSU Pipeline with a Purpose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Degree Completion &amp; Career Enhancement Initiative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dirty="0"/>
              <a:t>Increase In-State &amp; Graduate Financial Assistance</a:t>
            </a:r>
          </a:p>
        </p:txBody>
      </p:sp>
    </p:spTree>
    <p:extLst>
      <p:ext uri="{BB962C8B-B14F-4D97-AF65-F5344CB8AC3E}">
        <p14:creationId xmlns:p14="http://schemas.microsoft.com/office/powerpoint/2010/main" val="89043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4"/>
            <a:ext cx="10648087" cy="692274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38615" y="1266295"/>
          <a:ext cx="5693133" cy="523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9438">
                  <a:extLst>
                    <a:ext uri="{9D8B030D-6E8A-4147-A177-3AD203B41FA5}">
                      <a16:colId xmlns:a16="http://schemas.microsoft.com/office/drawing/2014/main" val="3028003201"/>
                    </a:ext>
                  </a:extLst>
                </a:gridCol>
                <a:gridCol w="839243">
                  <a:extLst>
                    <a:ext uri="{9D8B030D-6E8A-4147-A177-3AD203B41FA5}">
                      <a16:colId xmlns:a16="http://schemas.microsoft.com/office/drawing/2014/main" val="3158943387"/>
                    </a:ext>
                  </a:extLst>
                </a:gridCol>
                <a:gridCol w="839243">
                  <a:extLst>
                    <a:ext uri="{9D8B030D-6E8A-4147-A177-3AD203B41FA5}">
                      <a16:colId xmlns:a16="http://schemas.microsoft.com/office/drawing/2014/main" val="1807481929"/>
                    </a:ext>
                  </a:extLst>
                </a:gridCol>
                <a:gridCol w="835209">
                  <a:extLst>
                    <a:ext uri="{9D8B030D-6E8A-4147-A177-3AD203B41FA5}">
                      <a16:colId xmlns:a16="http://schemas.microsoft.com/office/drawing/2014/main" val="3897005952"/>
                    </a:ext>
                  </a:extLst>
                </a:gridCol>
              </a:tblGrid>
              <a:tr h="687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 dirty="0">
                          <a:effectLst/>
                        </a:rPr>
                        <a:t>Four-Year Undergraduate Program</a:t>
                      </a:r>
                      <a:endParaRPr lang="en-US" sz="1400" b="1" i="0" u="sng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Full-time </a:t>
                      </a:r>
                      <a:r>
                        <a:rPr lang="en-US" sz="1400" b="1" u="sng" strike="noStrike" dirty="0">
                          <a:effectLst/>
                        </a:rPr>
                        <a:t>Tuition </a:t>
                      </a:r>
                      <a:endParaRPr lang="en-US" sz="1400" b="1" i="0" u="sng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Mandatory </a:t>
                      </a:r>
                      <a:r>
                        <a:rPr lang="en-US" sz="1400" b="1" u="sng" strike="noStrike" dirty="0">
                          <a:effectLst/>
                        </a:rPr>
                        <a:t>Fees</a:t>
                      </a:r>
                      <a:endParaRPr lang="en-US" sz="1400" b="1" i="0" u="sng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Total</a:t>
                      </a:r>
                      <a:endParaRPr lang="en-US" sz="1400" b="1" i="0" u="sng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2837002447"/>
                  </a:ext>
                </a:extLst>
              </a:tr>
              <a:tr h="241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Norfolk State University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5,752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3,870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9,622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949363288"/>
                  </a:ext>
                </a:extLst>
              </a:tr>
              <a:tr h="241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Virginia State University*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6,269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3,385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9,654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1938968547"/>
                  </a:ext>
                </a:extLst>
              </a:tr>
              <a:tr h="241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UVA-Wise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6,224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5,274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11,498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2738135386"/>
                  </a:ext>
                </a:extLst>
              </a:tr>
              <a:tr h="241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Old Dominion University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7,257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4,373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11,630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733282806"/>
                  </a:ext>
                </a:extLst>
              </a:tr>
              <a:tr h="241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Radford University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8,252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3,664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11,916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703349741"/>
                  </a:ext>
                </a:extLst>
              </a:tr>
              <a:tr h="241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James Madison University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7,684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5,408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13,092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115883443"/>
                  </a:ext>
                </a:extLst>
              </a:tr>
              <a:tr h="241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George Mason University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9,795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3,609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13,404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1919997647"/>
                  </a:ext>
                </a:extLst>
              </a:tr>
              <a:tr h="324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Mary Washington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8,998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5,296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14,294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2447870966"/>
                  </a:ext>
                </a:extLst>
              </a:tr>
              <a:tr h="241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Longwood University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8,420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6,180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14,600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3857945534"/>
                  </a:ext>
                </a:extLst>
              </a:tr>
              <a:tr h="324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Virginia Polytechnic &amp; State University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12,289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2,377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14,666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497263108"/>
                  </a:ext>
                </a:extLst>
              </a:tr>
              <a:tr h="324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Christopher Newport University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9,375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6,050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15,425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661783068"/>
                  </a:ext>
                </a:extLst>
              </a:tr>
              <a:tr h="324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Virginia Commonwealth University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12,956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2,686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15,642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3700815712"/>
                  </a:ext>
                </a:extLst>
              </a:tr>
              <a:tr h="241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University of Virginia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15,339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2,889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18,228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975989803"/>
                  </a:ext>
                </a:extLst>
              </a:tr>
              <a:tr h="241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Virginia Military Institute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9,782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10,132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19,914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2339916320"/>
                  </a:ext>
                </a:extLst>
              </a:tr>
              <a:tr h="2419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College of William &amp; Mary</a:t>
                      </a:r>
                      <a:endParaRPr lang="en-US" sz="16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17,570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6,400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23,970</a:t>
                      </a:r>
                      <a:endParaRPr lang="en-US" sz="16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1275909690"/>
                  </a:ext>
                </a:extLst>
              </a:tr>
              <a:tr h="241903"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dbl" strike="noStrike" baseline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dbl" strike="noStrike" baseline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dbl" strike="noStrike" baseline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2838447708"/>
                  </a:ext>
                </a:extLst>
              </a:tr>
              <a:tr h="24190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Average</a:t>
                      </a:r>
                      <a:endParaRPr lang="en-US" sz="16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9,731</a:t>
                      </a:r>
                      <a:endParaRPr lang="en-US" sz="1600" b="1" i="0" u="none" strike="noStrike" baseline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4,773</a:t>
                      </a:r>
                      <a:endParaRPr lang="en-US" sz="1600" b="1" i="0" u="none" strike="noStrike" baseline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</a:rPr>
                        <a:t>14,504</a:t>
                      </a:r>
                      <a:endParaRPr lang="en-US" sz="1600" b="1" i="0" u="none" strike="noStrike" baseline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20" marR="5720" marT="5720" marB="0" anchor="b"/>
                </a:tc>
                <a:extLst>
                  <a:ext uri="{0D108BD9-81ED-4DB2-BD59-A6C34878D82A}">
                    <a16:rowId xmlns:a16="http://schemas.microsoft.com/office/drawing/2014/main" val="871241159"/>
                  </a:ext>
                </a:extLst>
              </a:tr>
            </a:tbl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1809946" y="349209"/>
            <a:ext cx="8387600" cy="818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/>
              <a:t>COMPARATIVE IN-STATE TUITION &amp; FEE RATES</a:t>
            </a:r>
          </a:p>
          <a:p>
            <a:pPr algn="ctr"/>
            <a:r>
              <a:rPr lang="en-US" sz="2800" b="1" dirty="0"/>
              <a:t>FY 2022 - 2023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80066" y="4853244"/>
            <a:ext cx="293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Source</a:t>
            </a:r>
            <a:r>
              <a:rPr lang="en-US" sz="1600" dirty="0"/>
              <a:t>: SCHEV 2022-23 Tuition                   </a:t>
            </a:r>
          </a:p>
          <a:p>
            <a:r>
              <a:rPr lang="en-US" sz="1600" dirty="0"/>
              <a:t>              and Fees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718" y="2226365"/>
            <a:ext cx="2609039" cy="21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37738"/>
      </p:ext>
    </p:extLst>
  </p:cSld>
  <p:clrMapOvr>
    <a:masterClrMapping/>
  </p:clrMapOvr>
</p:sld>
</file>

<file path=ppt/theme/theme1.xml><?xml version="1.0" encoding="utf-8"?>
<a:theme xmlns:a="http://schemas.openxmlformats.org/drawingml/2006/main" name="Revised VSU_Greater Happens Here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ised VSU_Greater Happens Here PPT Template" id="{20B2F8DC-27B4-43F1-A65A-487D2A038576}" vid="{8B34B82F-CADE-4943-941B-4AAE661059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704e6e8c-0f96-4a7d-a606-04dee91b60ff" xsi:nil="true"/>
    <lcf76f155ced4ddcb4097134ff3c332f xmlns="f141da68-771a-4240-9556-8ce0409435b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561BC94026F4B9040D50BD5E68972" ma:contentTypeVersion="17" ma:contentTypeDescription="Create a new document." ma:contentTypeScope="" ma:versionID="b6e5ebf514a9af415e7f0123eda94f47">
  <xsd:schema xmlns:xsd="http://www.w3.org/2001/XMLSchema" xmlns:xs="http://www.w3.org/2001/XMLSchema" xmlns:p="http://schemas.microsoft.com/office/2006/metadata/properties" xmlns:ns1="http://schemas.microsoft.com/sharepoint/v3" xmlns:ns2="f141da68-771a-4240-9556-8ce0409435b6" xmlns:ns3="704e6e8c-0f96-4a7d-a606-04dee91b60ff" targetNamespace="http://schemas.microsoft.com/office/2006/metadata/properties" ma:root="true" ma:fieldsID="8972ed77a715d5d6b3bb392740e0e904" ns1:_="" ns2:_="" ns3:_="">
    <xsd:import namespace="http://schemas.microsoft.com/sharepoint/v3"/>
    <xsd:import namespace="f141da68-771a-4240-9556-8ce0409435b6"/>
    <xsd:import namespace="704e6e8c-0f96-4a7d-a606-04dee91b60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1da68-771a-4240-9556-8ce0409435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0fa3d9d-3b37-413a-a2bf-0ac7cde03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e6e8c-0f96-4a7d-a606-04dee91b60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ad8b41-0e85-4fbd-aebd-22e82a5c91e4}" ma:internalName="TaxCatchAll" ma:showField="CatchAllData" ma:web="704e6e8c-0f96-4a7d-a606-04dee91b60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892B1-67D5-467F-9B3A-0AEA5D9E91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04e6e8c-0f96-4a7d-a606-04dee91b60ff"/>
    <ds:schemaRef ds:uri="f141da68-771a-4240-9556-8ce0409435b6"/>
  </ds:schemaRefs>
</ds:datastoreItem>
</file>

<file path=customXml/itemProps2.xml><?xml version="1.0" encoding="utf-8"?>
<ds:datastoreItem xmlns:ds="http://schemas.openxmlformats.org/officeDocument/2006/customXml" ds:itemID="{AE7B7FCF-B9AC-411A-A159-2688B9275D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981345-55DC-4B64-A875-48A28117C4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141da68-771a-4240-9556-8ce0409435b6"/>
    <ds:schemaRef ds:uri="704e6e8c-0f96-4a7d-a606-04dee91b60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766</Words>
  <Application>Microsoft Office PowerPoint</Application>
  <PresentationFormat>Widescreen</PresentationFormat>
  <Paragraphs>193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Revised VSU_Greater Happens Here PPT Template</vt:lpstr>
      <vt:lpstr>FY 2024 Planning &amp; Budget Development Workshop  Preeminence with Purpose “Sustaining our Legacy through Access, Leadership and Transformative Excellence”  February 15, 2023</vt:lpstr>
      <vt:lpstr>Agenda</vt:lpstr>
      <vt:lpstr>Senior Vice President for Finance and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Executive Director for Financial Planning &amp; Analysis</vt:lpstr>
      <vt:lpstr>Planning &amp; Budget Development Timeline</vt:lpstr>
      <vt:lpstr>Request for Additional Funds</vt:lpstr>
      <vt:lpstr>Budget Contacts</vt:lpstr>
      <vt:lpstr>Questions?      Comments!        Concerns.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Cynthia J. Pegram</cp:lastModifiedBy>
  <cp:revision>226</cp:revision>
  <cp:lastPrinted>2023-02-08T21:06:13Z</cp:lastPrinted>
  <dcterms:created xsi:type="dcterms:W3CDTF">2019-08-12T13:14:03Z</dcterms:created>
  <dcterms:modified xsi:type="dcterms:W3CDTF">2023-02-22T13:32:29Z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0x010100603561BC94026F4B9040D50BD5E68972</vt:lpwstr>
  </property>
</Properties>
</file>