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6" r:id="rId2"/>
    <p:sldId id="455" r:id="rId3"/>
    <p:sldId id="463" r:id="rId4"/>
    <p:sldId id="453" r:id="rId5"/>
    <p:sldId id="457" r:id="rId6"/>
    <p:sldId id="462" r:id="rId7"/>
    <p:sldId id="3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a:srgbClr val="0000CC"/>
    <a:srgbClr val="0000FF"/>
    <a:srgbClr val="EE7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88837" autoAdjust="0"/>
  </p:normalViewPr>
  <p:slideViewPr>
    <p:cSldViewPr snapToGrid="0" snapToObjects="1">
      <p:cViewPr varScale="1">
        <p:scale>
          <a:sx n="81" d="100"/>
          <a:sy n="81" d="100"/>
        </p:scale>
        <p:origin x="1188" y="41"/>
      </p:cViewPr>
      <p:guideLst/>
    </p:cSldViewPr>
  </p:slideViewPr>
  <p:outlineViewPr>
    <p:cViewPr>
      <p:scale>
        <a:sx n="33" d="100"/>
        <a:sy n="33" d="100"/>
      </p:scale>
      <p:origin x="0" y="-16176"/>
    </p:cViewPr>
  </p:outlineViewPr>
  <p:notesTextViewPr>
    <p:cViewPr>
      <p:scale>
        <a:sx n="1" d="1"/>
        <a:sy n="1" d="1"/>
      </p:scale>
      <p:origin x="0" y="0"/>
    </p:cViewPr>
  </p:notesTextViewPr>
  <p:notesViewPr>
    <p:cSldViewPr snapToGrid="0" snapToObjects="1">
      <p:cViewPr varScale="1">
        <p:scale>
          <a:sx n="65" d="100"/>
          <a:sy n="65" d="100"/>
        </p:scale>
        <p:origin x="234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DD5DD-61A0-453F-997C-2A07345E6730}" type="datetimeFigureOut">
              <a:rPr lang="en-US" smtClean="0"/>
              <a:t>11/12/2025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083E4-A7E6-4416-91DD-33AAEEFCF2BF}" type="slidenum">
              <a:rPr lang="en-US" smtClean="0"/>
              <a:t>‹#›</a:t>
            </a:fld>
            <a:endParaRPr lang="en-US" dirty="0"/>
          </a:p>
        </p:txBody>
      </p:sp>
    </p:spTree>
    <p:extLst>
      <p:ext uri="{BB962C8B-B14F-4D97-AF65-F5344CB8AC3E}">
        <p14:creationId xmlns:p14="http://schemas.microsoft.com/office/powerpoint/2010/main" val="8254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1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0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83E4-A7E6-4416-91DD-33AAEEFCF2BF}" type="slidenum">
              <a:rPr lang="en-US" smtClean="0"/>
              <a:t>4</a:t>
            </a:fld>
            <a:endParaRPr lang="en-US" dirty="0"/>
          </a:p>
        </p:txBody>
      </p:sp>
    </p:spTree>
    <p:extLst>
      <p:ext uri="{BB962C8B-B14F-4D97-AF65-F5344CB8AC3E}">
        <p14:creationId xmlns:p14="http://schemas.microsoft.com/office/powerpoint/2010/main" val="391882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49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3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83E4-A7E6-4416-91DD-33AAEEFCF2BF}" type="slidenum">
              <a:rPr lang="en-US" smtClean="0"/>
              <a:t>7</a:t>
            </a:fld>
            <a:endParaRPr lang="en-US" dirty="0"/>
          </a:p>
        </p:txBody>
      </p:sp>
    </p:spTree>
    <p:extLst>
      <p:ext uri="{BB962C8B-B14F-4D97-AF65-F5344CB8AC3E}">
        <p14:creationId xmlns:p14="http://schemas.microsoft.com/office/powerpoint/2010/main" val="2140116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94585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13862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40170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6BE998-B0A9-4E59-8DE5-FB7D50BD7E7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8796B-7592-412F-B433-3700897BFA3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343689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577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1458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2018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1747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5638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6318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8619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0471" y="1156447"/>
            <a:ext cx="8933329" cy="114374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14400" y="2411505"/>
            <a:ext cx="10439400" cy="3765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2945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4621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5624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33901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9466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7255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7651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8607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778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9442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12/11/2025</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1208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1744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07" y="365125"/>
            <a:ext cx="9533174" cy="1325563"/>
          </a:xfrm>
        </p:spPr>
        <p:txBody>
          <a:bodyPr/>
          <a:lstStyle/>
          <a:p>
            <a:r>
              <a:rPr lang="en-US"/>
              <a:t>Click to edit Master title style</a:t>
            </a:r>
          </a:p>
        </p:txBody>
      </p:sp>
      <p:sp>
        <p:nvSpPr>
          <p:cNvPr id="3" name="Content Placeholder 2"/>
          <p:cNvSpPr>
            <a:spLocks noGrp="1"/>
          </p:cNvSpPr>
          <p:nvPr>
            <p:ph sz="half" idx="1"/>
          </p:nvPr>
        </p:nvSpPr>
        <p:spPr>
          <a:xfrm>
            <a:off x="1470212" y="1825625"/>
            <a:ext cx="480508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7671" y="1825625"/>
            <a:ext cx="48140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43318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2965" y="365125"/>
            <a:ext cx="9822423" cy="1285417"/>
          </a:xfrm>
        </p:spPr>
        <p:txBody>
          <a:bodyPr/>
          <a:lstStyle/>
          <a:p>
            <a:r>
              <a:rPr lang="en-US"/>
              <a:t>Click to edit Master title style</a:t>
            </a:r>
          </a:p>
        </p:txBody>
      </p:sp>
      <p:sp>
        <p:nvSpPr>
          <p:cNvPr id="3" name="Text Placeholder 2"/>
          <p:cNvSpPr>
            <a:spLocks noGrp="1"/>
          </p:cNvSpPr>
          <p:nvPr>
            <p:ph type="body" idx="1"/>
          </p:nvPr>
        </p:nvSpPr>
        <p:spPr>
          <a:xfrm>
            <a:off x="1532965" y="1681163"/>
            <a:ext cx="4464610" cy="7989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2965" y="2505075"/>
            <a:ext cx="4464610"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68790" y="1681163"/>
            <a:ext cx="4486597" cy="7989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8790" y="2505075"/>
            <a:ext cx="4486597"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8C4F3-6D9B-1242-A03D-61854BB3A645}"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52735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55354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8C4F3-6D9B-1242-A03D-61854BB3A645}"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60"/>
            <a:ext cx="12192000" cy="6876360"/>
          </a:xfrm>
          <a:prstGeom prst="rect">
            <a:avLst/>
          </a:prstGeom>
        </p:spPr>
      </p:pic>
    </p:spTree>
    <p:extLst>
      <p:ext uri="{BB962C8B-B14F-4D97-AF65-F5344CB8AC3E}">
        <p14:creationId xmlns:p14="http://schemas.microsoft.com/office/powerpoint/2010/main" val="59639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9389" y="51995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56728" y="1147482"/>
            <a:ext cx="5698659" cy="4713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9389" y="212015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33416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0046" y="4492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898776" y="1030941"/>
            <a:ext cx="5456612" cy="48301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0046"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43054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02BE-BD69-9946-854F-0B065C0C9D6D}" type="datetimeFigureOut">
              <a:rPr lang="en-US" smtClean="0"/>
              <a:t>11/12/2025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8C4F3-6D9B-1242-A03D-61854BB3A645}" type="slidenum">
              <a:rPr lang="en-US" smtClean="0"/>
              <a:t>‹#›</a:t>
            </a:fld>
            <a:endParaRPr lang="en-US" dirty="0"/>
          </a:p>
        </p:txBody>
      </p:sp>
    </p:spTree>
    <p:extLst>
      <p:ext uri="{BB962C8B-B14F-4D97-AF65-F5344CB8AC3E}">
        <p14:creationId xmlns:p14="http://schemas.microsoft.com/office/powerpoint/2010/main" val="90679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834980"/>
            <a:ext cx="9144000" cy="2420983"/>
          </a:xfrm>
        </p:spPr>
        <p:txBody>
          <a:bodyPr>
            <a:normAutofit/>
          </a:bodyPr>
          <a:lstStyle/>
          <a:p>
            <a:r>
              <a:rPr lang="en-US" sz="3200" b="1" dirty="0">
                <a:latin typeface="Times New Roman" panose="02020603050405020304" pitchFamily="18" charset="0"/>
                <a:cs typeface="Times New Roman" panose="02020603050405020304" pitchFamily="18" charset="0"/>
              </a:rPr>
              <a:t>VIRGINIA STATE UNIVERSITY</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BOARD OF VISITORS</a:t>
            </a: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VSU POLICE DEPARTMENT</a:t>
            </a:r>
          </a:p>
        </p:txBody>
      </p:sp>
      <p:sp>
        <p:nvSpPr>
          <p:cNvPr id="4" name="Subtitle 3"/>
          <p:cNvSpPr>
            <a:spLocks noGrp="1"/>
          </p:cNvSpPr>
          <p:nvPr>
            <p:ph type="subTitle" idx="1"/>
          </p:nvPr>
        </p:nvSpPr>
        <p:spPr>
          <a:xfrm>
            <a:off x="1241871" y="3699692"/>
            <a:ext cx="9144000" cy="2502672"/>
          </a:xfrm>
        </p:spPr>
        <p:txBody>
          <a:bodyPr>
            <a:normAutofit/>
          </a:bodyPr>
          <a:lstStyle/>
          <a:p>
            <a:endParaRPr lang="en-US" dirty="0"/>
          </a:p>
          <a:p>
            <a:endParaRPr lang="en-US" dirty="0"/>
          </a:p>
          <a:p>
            <a:pPr>
              <a:spcBef>
                <a:spcPts val="0"/>
              </a:spcBef>
            </a:pP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cs typeface="Times New Roman" panose="02020603050405020304" pitchFamily="18" charset="0"/>
              </a:rPr>
              <a:t>David L. Bragg</a:t>
            </a:r>
          </a:p>
          <a:p>
            <a:pPr>
              <a:spcBef>
                <a:spcPts val="0"/>
              </a:spcBef>
            </a:pPr>
            <a:r>
              <a:rPr lang="en-US" sz="2000" dirty="0">
                <a:latin typeface="Times New Roman" panose="02020603050405020304" pitchFamily="18" charset="0"/>
                <a:cs typeface="Times New Roman" panose="02020603050405020304" pitchFamily="18" charset="0"/>
              </a:rPr>
              <a:t>AVP for Public Safety/Chief of Police</a:t>
            </a:r>
          </a:p>
          <a:p>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lgn="l"/>
            <a:endParaRPr lang="en-US" dirty="0"/>
          </a:p>
        </p:txBody>
      </p:sp>
      <p:pic>
        <p:nvPicPr>
          <p:cNvPr id="6" name="Picture 5">
            <a:extLst>
              <a:ext uri="{FF2B5EF4-FFF2-40B4-BE49-F238E27FC236}">
                <a16:creationId xmlns:a16="http://schemas.microsoft.com/office/drawing/2014/main" id="{86361997-8634-415D-8717-A4094B8EFF80}"/>
              </a:ext>
            </a:extLst>
          </p:cNvPr>
          <p:cNvPicPr>
            <a:picLocks noChangeAspect="1"/>
          </p:cNvPicPr>
          <p:nvPr/>
        </p:nvPicPr>
        <p:blipFill>
          <a:blip r:embed="rId2"/>
          <a:stretch>
            <a:fillRect/>
          </a:stretch>
        </p:blipFill>
        <p:spPr>
          <a:xfrm>
            <a:off x="5317724" y="3249392"/>
            <a:ext cx="992295" cy="1366996"/>
          </a:xfrm>
          <a:prstGeom prst="rect">
            <a:avLst/>
          </a:prstGeom>
        </p:spPr>
      </p:pic>
    </p:spTree>
    <p:extLst>
      <p:ext uri="{BB962C8B-B14F-4D97-AF65-F5344CB8AC3E}">
        <p14:creationId xmlns:p14="http://schemas.microsoft.com/office/powerpoint/2010/main" val="60011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FF7057-ACC7-4B60-8590-F953265E1FA0}"/>
              </a:ext>
            </a:extLst>
          </p:cNvPr>
          <p:cNvSpPr>
            <a:spLocks noGrp="1"/>
          </p:cNvSpPr>
          <p:nvPr>
            <p:ph type="ctrTitle"/>
          </p:nvPr>
        </p:nvSpPr>
        <p:spPr>
          <a:xfrm>
            <a:off x="1178353" y="880437"/>
            <a:ext cx="9400674" cy="759827"/>
          </a:xfrm>
        </p:spPr>
        <p:txBody>
          <a:bodyPr>
            <a:normAutofit/>
          </a:bodyPr>
          <a:lstStyle/>
          <a:p>
            <a:r>
              <a:rPr lang="en-US" sz="2000" b="1" dirty="0">
                <a:latin typeface="Times New Roman" panose="02020603050405020304" pitchFamily="18" charset="0"/>
                <a:cs typeface="Times New Roman" panose="02020603050405020304" pitchFamily="18" charset="0"/>
              </a:rPr>
              <a:t>Campus Crime Report 2024 – 2025 YTD (Jan – Oct)</a:t>
            </a:r>
          </a:p>
        </p:txBody>
      </p:sp>
      <p:pic>
        <p:nvPicPr>
          <p:cNvPr id="4" name="Picture 3">
            <a:extLst>
              <a:ext uri="{FF2B5EF4-FFF2-40B4-BE49-F238E27FC236}">
                <a16:creationId xmlns:a16="http://schemas.microsoft.com/office/drawing/2014/main" id="{63C953E3-C2FE-42A7-AFE8-168732B997B6}"/>
              </a:ext>
            </a:extLst>
          </p:cNvPr>
          <p:cNvPicPr>
            <a:picLocks noChangeAspect="1"/>
          </p:cNvPicPr>
          <p:nvPr/>
        </p:nvPicPr>
        <p:blipFill>
          <a:blip r:embed="rId3"/>
          <a:stretch>
            <a:fillRect/>
          </a:stretch>
        </p:blipFill>
        <p:spPr>
          <a:xfrm>
            <a:off x="10497915" y="1547540"/>
            <a:ext cx="962310" cy="1325688"/>
          </a:xfrm>
          <a:prstGeom prst="rect">
            <a:avLst/>
          </a:prstGeom>
        </p:spPr>
      </p:pic>
      <p:graphicFrame>
        <p:nvGraphicFramePr>
          <p:cNvPr id="5" name="Table 4">
            <a:extLst>
              <a:ext uri="{FF2B5EF4-FFF2-40B4-BE49-F238E27FC236}">
                <a16:creationId xmlns:a16="http://schemas.microsoft.com/office/drawing/2014/main" id="{B6178166-1483-4CF0-9979-52593016F9D9}"/>
              </a:ext>
            </a:extLst>
          </p:cNvPr>
          <p:cNvGraphicFramePr>
            <a:graphicFrameLocks noGrp="1"/>
          </p:cNvGraphicFramePr>
          <p:nvPr>
            <p:extLst>
              <p:ext uri="{D42A27DB-BD31-4B8C-83A1-F6EECF244321}">
                <p14:modId xmlns:p14="http://schemas.microsoft.com/office/powerpoint/2010/main" val="3215238215"/>
              </p:ext>
            </p:extLst>
          </p:nvPr>
        </p:nvGraphicFramePr>
        <p:xfrm>
          <a:off x="1443379" y="1640264"/>
          <a:ext cx="8870621" cy="5105400"/>
        </p:xfrm>
        <a:graphic>
          <a:graphicData uri="http://schemas.openxmlformats.org/drawingml/2006/table">
            <a:tbl>
              <a:tblPr>
                <a:tableStyleId>{5C22544A-7EE6-4342-B048-85BDC9FD1C3A}</a:tableStyleId>
              </a:tblPr>
              <a:tblGrid>
                <a:gridCol w="3529319">
                  <a:extLst>
                    <a:ext uri="{9D8B030D-6E8A-4147-A177-3AD203B41FA5}">
                      <a16:colId xmlns:a16="http://schemas.microsoft.com/office/drawing/2014/main" val="1451328523"/>
                    </a:ext>
                  </a:extLst>
                </a:gridCol>
                <a:gridCol w="56193">
                  <a:extLst>
                    <a:ext uri="{9D8B030D-6E8A-4147-A177-3AD203B41FA5}">
                      <a16:colId xmlns:a16="http://schemas.microsoft.com/office/drawing/2014/main" val="718494913"/>
                    </a:ext>
                  </a:extLst>
                </a:gridCol>
                <a:gridCol w="2703397">
                  <a:extLst>
                    <a:ext uri="{9D8B030D-6E8A-4147-A177-3AD203B41FA5}">
                      <a16:colId xmlns:a16="http://schemas.microsoft.com/office/drawing/2014/main" val="2121511719"/>
                    </a:ext>
                  </a:extLst>
                </a:gridCol>
                <a:gridCol w="2581712">
                  <a:extLst>
                    <a:ext uri="{9D8B030D-6E8A-4147-A177-3AD203B41FA5}">
                      <a16:colId xmlns:a16="http://schemas.microsoft.com/office/drawing/2014/main" val="4114109608"/>
                    </a:ext>
                  </a:extLst>
                </a:gridCol>
              </a:tblGrid>
              <a:tr h="0">
                <a:tc>
                  <a:txBody>
                    <a:bodyPr/>
                    <a:lstStyle/>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r>
                        <a:rPr lang="en-US" sz="1800" u="sng" strike="noStrike" dirty="0">
                          <a:effectLst/>
                          <a:latin typeface="Times New Roman" panose="02020603050405020304" pitchFamily="18" charset="0"/>
                          <a:cs typeface="Times New Roman" panose="02020603050405020304" pitchFamily="18" charset="0"/>
                        </a:rPr>
                        <a:t>Offense</a:t>
                      </a:r>
                      <a:endParaRPr lang="en-US" sz="18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2024 YTD </a:t>
                      </a:r>
                      <a:r>
                        <a:rPr lang="en-US" sz="1800" u="sng" strike="noStrike" dirty="0">
                          <a:effectLst/>
                          <a:latin typeface="Times New Roman" panose="02020603050405020304" pitchFamily="18" charset="0"/>
                          <a:cs typeface="Times New Roman" panose="02020603050405020304" pitchFamily="18" charset="0"/>
                        </a:rPr>
                        <a:t>Jan - Oct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r>
                        <a:rPr lang="en-US" sz="1800" u="sng" strike="noStrike" dirty="0">
                          <a:effectLst/>
                          <a:latin typeface="Times New Roman" panose="02020603050405020304" pitchFamily="18" charset="0"/>
                          <a:cs typeface="Times New Roman" panose="02020603050405020304" pitchFamily="18" charset="0"/>
                        </a:rPr>
                        <a:t>2025 YTD Jan - Oct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733455293"/>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Homicide</a:t>
                      </a:r>
                      <a:r>
                        <a:rPr lang="en-US" sz="1800" b="1" u="none" strike="noStrike" dirty="0">
                          <a:solidFill>
                            <a:srgbClr val="FF0000"/>
                          </a:solidFill>
                          <a:effectLst/>
                          <a:latin typeface="Times New Roman" panose="02020603050405020304" pitchFamily="18" charset="0"/>
                          <a:cs typeface="Times New Roman" panose="02020603050405020304" pitchFamily="18" charset="0"/>
                        </a:rPr>
                        <a:t>*</a:t>
                      </a:r>
                      <a:endParaRPr lang="en-US"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2224564"/>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Sex Offenses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b">
                    <a:solidFill>
                      <a:schemeClr val="bg1">
                        <a:lumMod val="75000"/>
                      </a:schemeClr>
                    </a:solidFill>
                  </a:tcPr>
                </a:tc>
                <a:extLst>
                  <a:ext uri="{0D108BD9-81ED-4DB2-BD59-A6C34878D82A}">
                    <a16:rowId xmlns:a16="http://schemas.microsoft.com/office/drawing/2014/main" val="348768376"/>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Robbery</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tc>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8919308"/>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Aggravated Assault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0" marR="7620" marT="7620" marB="0" anchor="b">
                    <a:solidFill>
                      <a:schemeClr val="bg1">
                        <a:lumMod val="75000"/>
                      </a:schemeClr>
                    </a:solidFill>
                  </a:tcPr>
                </a:tc>
                <a:extLst>
                  <a:ext uri="{0D108BD9-81ED-4DB2-BD59-A6C34878D82A}">
                    <a16:rowId xmlns:a16="http://schemas.microsoft.com/office/drawing/2014/main" val="2222210241"/>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Burglary</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tc>
                <a:extLst>
                  <a:ext uri="{0D108BD9-81ED-4DB2-BD59-A6C34878D82A}">
                    <a16:rowId xmlns:a16="http://schemas.microsoft.com/office/drawing/2014/main" val="1228835834"/>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Auto Theft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solidFill>
                      <a:schemeClr val="bg1">
                        <a:lumMod val="75000"/>
                      </a:schemeClr>
                    </a:solidFill>
                  </a:tcPr>
                </a:tc>
                <a:extLst>
                  <a:ext uri="{0D108BD9-81ED-4DB2-BD59-A6C34878D82A}">
                    <a16:rowId xmlns:a16="http://schemas.microsoft.com/office/drawing/2014/main" val="3029817480"/>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Arson</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tc>
                <a:extLst>
                  <a:ext uri="{0D108BD9-81ED-4DB2-BD59-A6C34878D82A}">
                    <a16:rowId xmlns:a16="http://schemas.microsoft.com/office/drawing/2014/main" val="3070519565"/>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Domestic Violence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solidFill>
                      <a:schemeClr val="bg1">
                        <a:lumMod val="75000"/>
                      </a:schemeClr>
                    </a:solidFill>
                  </a:tcPr>
                </a:tc>
                <a:extLst>
                  <a:ext uri="{0D108BD9-81ED-4DB2-BD59-A6C34878D82A}">
                    <a16:rowId xmlns:a16="http://schemas.microsoft.com/office/drawing/2014/main" val="228716858"/>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Dating Violence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7620" marR="7620" marT="7620" marB="0" anchor="b"/>
                </a:tc>
                <a:extLst>
                  <a:ext uri="{0D108BD9-81ED-4DB2-BD59-A6C34878D82A}">
                    <a16:rowId xmlns:a16="http://schemas.microsoft.com/office/drawing/2014/main" val="1580326751"/>
                  </a:ext>
                </a:extLst>
              </a:tr>
              <a:tr h="265036">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Stalking</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solidFill>
                      <a:schemeClr val="bg1">
                        <a:lumMod val="75000"/>
                      </a:schemeClr>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solidFill>
                      <a:schemeClr val="bg1">
                        <a:lumMod val="75000"/>
                      </a:schemeClr>
                    </a:solidFill>
                  </a:tcPr>
                </a:tc>
                <a:extLst>
                  <a:ext uri="{0D108BD9-81ED-4DB2-BD59-A6C34878D82A}">
                    <a16:rowId xmlns:a16="http://schemas.microsoft.com/office/drawing/2014/main" val="1241730556"/>
                  </a:ext>
                </a:extLst>
              </a:tr>
              <a:tr h="265036">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Hazing</a:t>
                      </a:r>
                    </a:p>
                  </a:txBody>
                  <a:tcPr marL="7620" marR="7620" marT="7620" marB="0" anchor="b">
                    <a:solidFill>
                      <a:srgbClr val="EDF1F9"/>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rgbClr val="EDF1F9"/>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solidFill>
                      <a:srgbClr val="EDF1F9"/>
                    </a:solidFill>
                  </a:tcPr>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solidFill>
                      <a:srgbClr val="EDF1F9"/>
                    </a:solidFill>
                  </a:tcPr>
                </a:tc>
                <a:extLst>
                  <a:ext uri="{0D108BD9-81ED-4DB2-BD59-A6C34878D82A}">
                    <a16:rowId xmlns:a16="http://schemas.microsoft.com/office/drawing/2014/main" val="3005367304"/>
                  </a:ext>
                </a:extLst>
              </a:tr>
              <a:tr h="580214">
                <a:tc>
                  <a:txBody>
                    <a:bodyPr/>
                    <a:lstStyle/>
                    <a:p>
                      <a:pPr algn="l" fontAlgn="b"/>
                      <a:r>
                        <a:rPr lang="en-US" sz="1000" b="1" i="0" u="none" strike="noStrike" dirty="0">
                          <a:solidFill>
                            <a:srgbClr val="FF0000"/>
                          </a:solidFill>
                          <a:effectLst/>
                          <a:latin typeface="Times New Roman" panose="02020603050405020304" pitchFamily="18" charset="0"/>
                          <a:cs typeface="Times New Roman" panose="02020603050405020304" pitchFamily="18" charset="0"/>
                        </a:rPr>
                        <a:t>*</a:t>
                      </a:r>
                      <a:r>
                        <a:rPr lang="en-US" sz="1000" b="1" i="0" u="none" strike="noStrike" dirty="0">
                          <a:solidFill>
                            <a:schemeClr val="tx1"/>
                          </a:solidFill>
                          <a:effectLst/>
                          <a:latin typeface="Times New Roman" panose="02020603050405020304" pitchFamily="18" charset="0"/>
                          <a:cs typeface="Times New Roman" panose="02020603050405020304" pitchFamily="18" charset="0"/>
                        </a:rPr>
                        <a:t>Homicide: No VSU Affiliated. </a:t>
                      </a:r>
                      <a:r>
                        <a:rPr lang="en-US" sz="1000" dirty="0"/>
                        <a:t>Neither the victim nor the suspect were affiliated with Virginia State University. The incident </a:t>
                      </a:r>
                    </a:p>
                    <a:p>
                      <a:pPr algn="l" fontAlgn="b"/>
                      <a:r>
                        <a:rPr lang="en-US" sz="1000" dirty="0"/>
                        <a:t>occurred off campus, in the parking area adjacent to MPC, outside the secured perimeter.</a:t>
                      </a:r>
                      <a:endParaRPr lang="en-US"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65259149"/>
                  </a:ext>
                </a:extLst>
              </a:tr>
              <a:tr h="265036">
                <a:tc>
                  <a:txBody>
                    <a:bodyPr/>
                    <a:lstStyle/>
                    <a:p>
                      <a:pPr algn="l" fontAlgn="b"/>
                      <a:r>
                        <a:rPr lang="en-US" sz="1800" b="1" u="none" strike="noStrike" dirty="0">
                          <a:effectLst/>
                          <a:latin typeface="Times New Roman" panose="02020603050405020304" pitchFamily="18" charset="0"/>
                          <a:cs typeface="Times New Roman" panose="02020603050405020304" pitchFamily="18" charset="0"/>
                        </a:rPr>
                        <a:t>Total</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45</a:t>
                      </a:r>
                    </a:p>
                  </a:txBody>
                  <a:tcPr marL="7620" marR="7620" marT="7620" marB="0" anchor="b"/>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54</a:t>
                      </a:r>
                    </a:p>
                  </a:txBody>
                  <a:tcPr marL="7620" marR="7620" marT="7620" marB="0" anchor="b"/>
                </a:tc>
                <a:extLst>
                  <a:ext uri="{0D108BD9-81ED-4DB2-BD59-A6C34878D82A}">
                    <a16:rowId xmlns:a16="http://schemas.microsoft.com/office/drawing/2014/main" val="2100758493"/>
                  </a:ext>
                </a:extLst>
              </a:tr>
            </a:tbl>
          </a:graphicData>
        </a:graphic>
      </p:graphicFrame>
    </p:spTree>
    <p:extLst>
      <p:ext uri="{BB962C8B-B14F-4D97-AF65-F5344CB8AC3E}">
        <p14:creationId xmlns:p14="http://schemas.microsoft.com/office/powerpoint/2010/main" val="336871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FF7057-ACC7-4B60-8590-F953265E1FA0}"/>
              </a:ext>
            </a:extLst>
          </p:cNvPr>
          <p:cNvSpPr>
            <a:spLocks noGrp="1"/>
          </p:cNvSpPr>
          <p:nvPr>
            <p:ph type="title"/>
          </p:nvPr>
        </p:nvSpPr>
        <p:spPr>
          <a:xfrm>
            <a:off x="1774519" y="1338386"/>
            <a:ext cx="8933329" cy="1143749"/>
          </a:xfrm>
        </p:spPr>
        <p:txBody>
          <a:bodyPr>
            <a:normAutofit/>
          </a:bodyPr>
          <a:lstStyle/>
          <a:p>
            <a:r>
              <a:rPr lang="en-US" sz="3200" dirty="0">
                <a:latin typeface="Times New Roman" panose="02020603050405020304" pitchFamily="18" charset="0"/>
                <a:cs typeface="Times New Roman" panose="02020603050405020304" pitchFamily="18" charset="0"/>
              </a:rPr>
              <a:t>  Crime Report Details</a:t>
            </a:r>
          </a:p>
        </p:txBody>
      </p:sp>
      <p:sp>
        <p:nvSpPr>
          <p:cNvPr id="6" name="Content Placeholder 5">
            <a:extLst>
              <a:ext uri="{FF2B5EF4-FFF2-40B4-BE49-F238E27FC236}">
                <a16:creationId xmlns:a16="http://schemas.microsoft.com/office/drawing/2014/main" id="{E9654C13-B8B8-4B23-8089-1D42FF3F0EE2}"/>
              </a:ext>
            </a:extLst>
          </p:cNvPr>
          <p:cNvSpPr>
            <a:spLocks noGrp="1"/>
          </p:cNvSpPr>
          <p:nvPr>
            <p:ph idx="1"/>
          </p:nvPr>
        </p:nvSpPr>
        <p:spPr>
          <a:xfrm>
            <a:off x="914400" y="2482135"/>
            <a:ext cx="10439400" cy="3765457"/>
          </a:xfrm>
        </p:spPr>
        <p:txBody>
          <a:bodyPr>
            <a:normAutofit lnSpcReduction="10000"/>
          </a:bodyPr>
          <a:lstStyle/>
          <a:p>
            <a:pPr marL="0" indent="0">
              <a:buNone/>
            </a:pPr>
            <a:r>
              <a:rPr lang="en-US" sz="2000" b="1" i="1" dirty="0">
                <a:latin typeface="Times New Roman" panose="02020603050405020304" pitchFamily="18" charset="0"/>
                <a:cs typeface="Times New Roman" panose="02020603050405020304" pitchFamily="18" charset="0"/>
              </a:rPr>
              <a:t>Homicide:</a:t>
            </a:r>
            <a:r>
              <a:rPr lang="en-US" sz="2000" dirty="0">
                <a:latin typeface="Times New Roman" panose="02020603050405020304" pitchFamily="18" charset="0"/>
                <a:cs typeface="Times New Roman" panose="02020603050405020304" pitchFamily="18" charset="0"/>
              </a:rPr>
              <a:t> A homicide occurred on October 4, 2025, at approximately 11:00 PM. The incident took place outside the secured, gated area of the main campus</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in a parking lot that adjoins two public streets near the VSU Multipurpose Center. </a:t>
            </a:r>
            <a:r>
              <a:rPr lang="en-US" sz="2000" dirty="0">
                <a:solidFill>
                  <a:schemeClr val="dk1"/>
                </a:solidFill>
                <a:latin typeface="Times New Roman" panose="02020603050405020304" pitchFamily="18" charset="0"/>
                <a:cs typeface="Times New Roman" panose="02020603050405020304" pitchFamily="18" charset="0"/>
              </a:rPr>
              <a:t>Neither the victim nor the perpetrators were affiliated with Virginia State University. No VSU students were involved or present when the crime occurred. Chesterfield County Police Department led the investigation, with assistance from the VSU Police Department. On November 5, 2025, a suspect was arrested by the US Marshal’s Task Force.  </a:t>
            </a:r>
          </a:p>
          <a:p>
            <a:pPr marL="0" indent="0">
              <a:buNone/>
            </a:pPr>
            <a:r>
              <a:rPr lang="en-US" sz="2000" b="1" i="1" dirty="0">
                <a:solidFill>
                  <a:schemeClr val="dk1"/>
                </a:solidFill>
                <a:latin typeface="Times New Roman" panose="02020603050405020304" pitchFamily="18" charset="0"/>
                <a:cs typeface="Times New Roman" panose="02020603050405020304" pitchFamily="18" charset="0"/>
              </a:rPr>
              <a:t>Dating Violence: </a:t>
            </a:r>
            <a:r>
              <a:rPr lang="en-US" sz="2000" dirty="0">
                <a:latin typeface="Times New Roman" panose="02020603050405020304" pitchFamily="18" charset="0"/>
                <a:cs typeface="Times New Roman" panose="02020603050405020304" pitchFamily="18" charset="0"/>
              </a:rPr>
              <a:t>The increase in reported dating violence cases reflects improved awareness, reporting, and response rather than a rise in actual violent incidents. Under the Clery Act, dating violence includes a broad range of behaviors such as verbal, emotional, and physical abuse, as well as threats of harm within a romantic or intimate relationship. The higher numbers suggest that victims are more comfortable coming forward. VSUPD has been promoting safety, education, and support resources. All reports of dating violence are referred to the Office of Title IX and counseling services for appropriate review and response.</a:t>
            </a:r>
            <a:r>
              <a:rPr lang="en-US" sz="2100" dirty="0">
                <a:latin typeface="Times New Roman" panose="02020603050405020304" pitchFamily="18" charset="0"/>
                <a:cs typeface="Times New Roman" panose="02020603050405020304" pitchFamily="18" charset="0"/>
              </a:rPr>
              <a:t> </a:t>
            </a:r>
          </a:p>
          <a:p>
            <a:pPr marL="0" indent="0">
              <a:buNone/>
            </a:pPr>
            <a:endParaRPr lang="en-US" sz="2000"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C953E3-C2FE-42A7-AFE8-168732B997B6}"/>
              </a:ext>
            </a:extLst>
          </p:cNvPr>
          <p:cNvPicPr>
            <a:picLocks noChangeAspect="1"/>
          </p:cNvPicPr>
          <p:nvPr/>
        </p:nvPicPr>
        <p:blipFill>
          <a:blip r:embed="rId3"/>
          <a:stretch>
            <a:fillRect/>
          </a:stretch>
        </p:blipFill>
        <p:spPr>
          <a:xfrm>
            <a:off x="10315290" y="1247417"/>
            <a:ext cx="962310" cy="1325688"/>
          </a:xfrm>
          <a:prstGeom prst="rect">
            <a:avLst/>
          </a:prstGeom>
        </p:spPr>
      </p:pic>
    </p:spTree>
    <p:extLst>
      <p:ext uri="{BB962C8B-B14F-4D97-AF65-F5344CB8AC3E}">
        <p14:creationId xmlns:p14="http://schemas.microsoft.com/office/powerpoint/2010/main" val="243310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53789" y="2332503"/>
            <a:ext cx="8792183" cy="1444240"/>
          </a:xfrm>
        </p:spPr>
        <p:txBody>
          <a:bodyPr>
            <a:normAutofit fontScale="90000"/>
          </a:bodyPr>
          <a:lstStyle/>
          <a:p>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a:t>
            </a:r>
            <a:br>
              <a:rPr lang="en-US" sz="5400" dirty="0"/>
            </a:br>
            <a:endParaRPr lang="en-US" sz="5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flipH="1">
            <a:off x="13989464" y="6358855"/>
            <a:ext cx="1656003" cy="385926"/>
          </a:xfrm>
        </p:spPr>
        <p:txBody>
          <a:bodyPr>
            <a:normAutofit fontScale="25000" lnSpcReduction="20000"/>
          </a:bodyPr>
          <a:lstStyle/>
          <a:p>
            <a:pPr algn="l" fontAlgn="b">
              <a:spcBef>
                <a:spcPts val="0"/>
              </a:spcBef>
            </a:pP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a:p>
            <a:pPr algn="l" fontAlgn="b">
              <a:lnSpc>
                <a:spcPct val="120000"/>
              </a:lnSpc>
              <a:spcBef>
                <a:spcPts val="0"/>
              </a:spcBef>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800" dirty="0">
              <a:latin typeface="Arial" panose="020B0604020202020204" pitchFamily="34" charset="0"/>
            </a:endParaRPr>
          </a:p>
          <a:p>
            <a:pPr algn="l"/>
            <a:endParaRPr lang="en-US" dirty="0"/>
          </a:p>
          <a:p>
            <a:pPr algn="l"/>
            <a:r>
              <a:rPr lang="en-US" sz="1600" dirty="0">
                <a:solidFill>
                  <a:schemeClr val="accent1">
                    <a:lumMod val="75000"/>
                  </a:schemeClr>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F0B3BFB-D9F4-4D8B-81CE-CC44B688C114}"/>
              </a:ext>
            </a:extLst>
          </p:cNvPr>
          <p:cNvPicPr>
            <a:picLocks noChangeAspect="1"/>
          </p:cNvPicPr>
          <p:nvPr/>
        </p:nvPicPr>
        <p:blipFill>
          <a:blip r:embed="rId3"/>
          <a:stretch>
            <a:fillRect/>
          </a:stretch>
        </p:blipFill>
        <p:spPr>
          <a:xfrm>
            <a:off x="10114471" y="1538005"/>
            <a:ext cx="854992" cy="1207338"/>
          </a:xfrm>
          <a:prstGeom prst="rect">
            <a:avLst/>
          </a:prstGeom>
        </p:spPr>
      </p:pic>
      <p:sp>
        <p:nvSpPr>
          <p:cNvPr id="2" name="Rectangle 1">
            <a:extLst>
              <a:ext uri="{FF2B5EF4-FFF2-40B4-BE49-F238E27FC236}">
                <a16:creationId xmlns:a16="http://schemas.microsoft.com/office/drawing/2014/main" id="{902F7EF2-E7F0-4D12-8AF9-9848F39FE6C8}"/>
              </a:ext>
            </a:extLst>
          </p:cNvPr>
          <p:cNvSpPr/>
          <p:nvPr/>
        </p:nvSpPr>
        <p:spPr>
          <a:xfrm rot="10800000" flipV="1">
            <a:off x="4317166" y="1538006"/>
            <a:ext cx="4826831" cy="830997"/>
          </a:xfrm>
          <a:prstGeom prst="rect">
            <a:avLst/>
          </a:prstGeom>
        </p:spPr>
        <p:txBody>
          <a:bodyPr wrap="square">
            <a:spAutoFit/>
          </a:bodyPr>
          <a:lstStyle/>
          <a:p>
            <a:pPr algn="ctr"/>
            <a:r>
              <a:rPr lang="en-US" sz="2400" dirty="0">
                <a:latin typeface="Times New Roman" panose="02020603050405020304" pitchFamily="18" charset="0"/>
                <a:ea typeface="+mj-ea"/>
                <a:cs typeface="Times New Roman" panose="02020603050405020304" pitchFamily="18" charset="0"/>
              </a:rPr>
              <a:t>Campus Arrest Report</a:t>
            </a:r>
            <a:br>
              <a:rPr lang="en-US" sz="2400" dirty="0">
                <a:latin typeface="Times New Roman" panose="02020603050405020304" pitchFamily="18" charset="0"/>
                <a:ea typeface="+mj-ea"/>
                <a:cs typeface="Times New Roman" panose="02020603050405020304" pitchFamily="18" charset="0"/>
              </a:rPr>
            </a:br>
            <a:r>
              <a:rPr lang="en-US" sz="2400" dirty="0">
                <a:latin typeface="Times New Roman" panose="02020603050405020304" pitchFamily="18" charset="0"/>
                <a:ea typeface="+mj-ea"/>
                <a:cs typeface="Times New Roman" panose="02020603050405020304" pitchFamily="18" charset="0"/>
              </a:rPr>
              <a:t>    2024 – 2025 YTD (Jan – Oct)</a:t>
            </a:r>
            <a:endParaRPr lang="en-US" sz="2400" dirty="0"/>
          </a:p>
        </p:txBody>
      </p:sp>
      <p:graphicFrame>
        <p:nvGraphicFramePr>
          <p:cNvPr id="7" name="Table 6">
            <a:extLst>
              <a:ext uri="{FF2B5EF4-FFF2-40B4-BE49-F238E27FC236}">
                <a16:creationId xmlns:a16="http://schemas.microsoft.com/office/drawing/2014/main" id="{7852124C-524E-4AB6-8BBE-FA096CA6D6D3}"/>
              </a:ext>
            </a:extLst>
          </p:cNvPr>
          <p:cNvGraphicFramePr>
            <a:graphicFrameLocks noGrp="1"/>
          </p:cNvGraphicFramePr>
          <p:nvPr>
            <p:extLst>
              <p:ext uri="{D42A27DB-BD31-4B8C-83A1-F6EECF244321}">
                <p14:modId xmlns:p14="http://schemas.microsoft.com/office/powerpoint/2010/main" val="3877736802"/>
              </p:ext>
            </p:extLst>
          </p:nvPr>
        </p:nvGraphicFramePr>
        <p:xfrm>
          <a:off x="2196446" y="2457906"/>
          <a:ext cx="7364520" cy="3739221"/>
        </p:xfrm>
        <a:graphic>
          <a:graphicData uri="http://schemas.openxmlformats.org/drawingml/2006/table">
            <a:tbl>
              <a:tblPr>
                <a:tableStyleId>{5C22544A-7EE6-4342-B048-85BDC9FD1C3A}</a:tableStyleId>
              </a:tblPr>
              <a:tblGrid>
                <a:gridCol w="2910208">
                  <a:extLst>
                    <a:ext uri="{9D8B030D-6E8A-4147-A177-3AD203B41FA5}">
                      <a16:colId xmlns:a16="http://schemas.microsoft.com/office/drawing/2014/main" val="1451328523"/>
                    </a:ext>
                  </a:extLst>
                </a:gridCol>
                <a:gridCol w="40640">
                  <a:extLst>
                    <a:ext uri="{9D8B030D-6E8A-4147-A177-3AD203B41FA5}">
                      <a16:colId xmlns:a16="http://schemas.microsoft.com/office/drawing/2014/main" val="718494913"/>
                    </a:ext>
                  </a:extLst>
                </a:gridCol>
                <a:gridCol w="2263044">
                  <a:extLst>
                    <a:ext uri="{9D8B030D-6E8A-4147-A177-3AD203B41FA5}">
                      <a16:colId xmlns:a16="http://schemas.microsoft.com/office/drawing/2014/main" val="2121511719"/>
                    </a:ext>
                  </a:extLst>
                </a:gridCol>
                <a:gridCol w="2150628">
                  <a:extLst>
                    <a:ext uri="{9D8B030D-6E8A-4147-A177-3AD203B41FA5}">
                      <a16:colId xmlns:a16="http://schemas.microsoft.com/office/drawing/2014/main" val="4114109608"/>
                    </a:ext>
                  </a:extLst>
                </a:gridCol>
              </a:tblGrid>
              <a:tr h="1033166">
                <a:tc>
                  <a:txBody>
                    <a:bodyPr/>
                    <a:lstStyle/>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endParaRPr lang="en-US" sz="1800" u="sng" strike="noStrike" dirty="0">
                        <a:effectLst/>
                        <a:latin typeface="Times New Roman" panose="02020603050405020304" pitchFamily="18" charset="0"/>
                        <a:cs typeface="Times New Roman" panose="02020603050405020304" pitchFamily="18" charset="0"/>
                      </a:endParaRPr>
                    </a:p>
                    <a:p>
                      <a:pPr algn="l" fontAlgn="ctr"/>
                      <a:r>
                        <a:rPr lang="en-US" sz="1800" u="sng" strike="noStrike" dirty="0">
                          <a:solidFill>
                            <a:schemeClr val="tx1"/>
                          </a:solidFill>
                          <a:effectLst/>
                          <a:latin typeface="Times New Roman" panose="02020603050405020304" pitchFamily="18" charset="0"/>
                          <a:cs typeface="Times New Roman" panose="02020603050405020304" pitchFamily="18" charset="0"/>
                        </a:rPr>
                        <a:t>Offense</a:t>
                      </a:r>
                      <a:endParaRPr lang="en-US" sz="1800" b="0" i="0" u="sng"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u="sng" strike="noStrike" dirty="0">
                          <a:effectLst/>
                          <a:latin typeface="Times New Roman" panose="02020603050405020304" pitchFamily="18" charset="0"/>
                          <a:cs typeface="Times New Roman" panose="02020603050405020304" pitchFamily="18" charset="0"/>
                        </a:rPr>
                        <a:t>2024 YTD Jan - Oct</a:t>
                      </a:r>
                      <a:endParaRPr lang="en-US" sz="18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endParaRPr lang="en-US" sz="1800" u="none" strike="noStrike" dirty="0">
                        <a:effectLst/>
                        <a:latin typeface="Times New Roman" panose="02020603050405020304" pitchFamily="18" charset="0"/>
                        <a:cs typeface="Times New Roman" panose="02020603050405020304" pitchFamily="18" charset="0"/>
                      </a:endParaRPr>
                    </a:p>
                    <a:p>
                      <a:pPr algn="l" fontAlgn="b"/>
                      <a:r>
                        <a:rPr lang="en-US" sz="1800" u="sng" strike="noStrike" dirty="0">
                          <a:effectLst/>
                          <a:latin typeface="Times New Roman" panose="02020603050405020304" pitchFamily="18" charset="0"/>
                          <a:cs typeface="Times New Roman" panose="02020603050405020304" pitchFamily="18" charset="0"/>
                        </a:rPr>
                        <a:t>2025 YTD Jan - Oct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733455293"/>
                  </a:ext>
                </a:extLst>
              </a:tr>
              <a:tr h="416691">
                <a:tc>
                  <a:txBody>
                    <a:bodyPr/>
                    <a:lstStyle/>
                    <a:p>
                      <a:pPr algn="l" fontAlgn="b"/>
                      <a:r>
                        <a:rPr lang="en-US" sz="1800" b="0" i="0" u="none" strike="noStrike" dirty="0">
                          <a:solidFill>
                            <a:schemeClr val="tx1"/>
                          </a:solidFill>
                          <a:effectLst/>
                          <a:latin typeface="Times New Roman" panose="02020603050405020304" pitchFamily="18" charset="0"/>
                          <a:cs typeface="Times New Roman" panose="02020603050405020304" pitchFamily="18" charset="0"/>
                        </a:rPr>
                        <a:t>Weapons Law Violation</a:t>
                      </a: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tc>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2224564"/>
                  </a:ext>
                </a:extLst>
              </a:tr>
              <a:tr h="211200">
                <a:tc>
                  <a:txBody>
                    <a:bodyPr/>
                    <a:lstStyle/>
                    <a:p>
                      <a:pPr algn="l" fontAlgn="b"/>
                      <a:endParaRPr lang="en-US" sz="18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extLst>
                  <a:ext uri="{0D108BD9-81ED-4DB2-BD59-A6C34878D82A}">
                    <a16:rowId xmlns:a16="http://schemas.microsoft.com/office/drawing/2014/main" val="348768376"/>
                  </a:ext>
                </a:extLst>
              </a:tr>
              <a:tr h="374085">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Drug Law Violation</a:t>
                      </a: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tc>
                <a:extLst>
                  <a:ext uri="{0D108BD9-81ED-4DB2-BD59-A6C34878D82A}">
                    <a16:rowId xmlns:a16="http://schemas.microsoft.com/office/drawing/2014/main" val="98919308"/>
                  </a:ext>
                </a:extLst>
              </a:tr>
              <a:tr h="211200">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lumMod val="75000"/>
                      </a:schemeClr>
                    </a:solidFill>
                  </a:tcPr>
                </a:tc>
                <a:extLst>
                  <a:ext uri="{0D108BD9-81ED-4DB2-BD59-A6C34878D82A}">
                    <a16:rowId xmlns:a16="http://schemas.microsoft.com/office/drawing/2014/main" val="2222210241"/>
                  </a:ext>
                </a:extLst>
              </a:tr>
              <a:tr h="433845">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Liquor Law Violation</a:t>
                      </a:r>
                    </a:p>
                  </a:txBody>
                  <a:tcPr marL="7620" marR="7620" marT="7620"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b"/>
                </a:tc>
                <a:tc>
                  <a:txBody>
                    <a:bodyPr/>
                    <a:lstStyle/>
                    <a:p>
                      <a:pPr algn="l"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0" marR="7620" marT="7620" marB="0" anchor="b"/>
                </a:tc>
                <a:extLst>
                  <a:ext uri="{0D108BD9-81ED-4DB2-BD59-A6C34878D82A}">
                    <a16:rowId xmlns:a16="http://schemas.microsoft.com/office/drawing/2014/main" val="1228835834"/>
                  </a:ext>
                </a:extLst>
              </a:tr>
              <a:tr h="211200">
                <a:tc>
                  <a:txBody>
                    <a:bodyPr/>
                    <a:lstStyle/>
                    <a:p>
                      <a:pPr algn="l" fontAlgn="b"/>
                      <a:endParaRPr lang="en-US" sz="1800" b="0" i="0" u="none" strike="noStrike" dirty="0">
                        <a:solidFill>
                          <a:schemeClr val="bg1">
                            <a:lumMod val="75000"/>
                          </a:schemeClr>
                        </a:solidFill>
                        <a:effectLst/>
                        <a:highlight>
                          <a:srgbClr val="808080"/>
                        </a:highlight>
                        <a:latin typeface="Times New Roman" panose="02020603050405020304" pitchFamily="18" charset="0"/>
                        <a:cs typeface="Times New Roman" panose="02020603050405020304" pitchFamily="18" charset="0"/>
                      </a:endParaRPr>
                    </a:p>
                  </a:txBody>
                  <a:tcPr marL="7620" marR="7620" marT="7620" marB="0" anchor="b">
                    <a:solidFill>
                      <a:schemeClr val="bg2">
                        <a:lumMod val="75000"/>
                      </a:schemeClr>
                    </a:solidFill>
                  </a:tcPr>
                </a:tc>
                <a:tc>
                  <a:txBody>
                    <a:bodyPr/>
                    <a:lstStyle/>
                    <a:p>
                      <a:pPr algn="l" fontAlgn="b"/>
                      <a:endParaRPr lang="en-US" sz="1800" b="0" i="0" u="none" strike="noStrike" dirty="0">
                        <a:solidFill>
                          <a:schemeClr val="bg1">
                            <a:lumMod val="75000"/>
                          </a:schemeClr>
                        </a:solidFill>
                        <a:effectLst/>
                        <a:highlight>
                          <a:srgbClr val="808080"/>
                        </a:highlight>
                        <a:latin typeface="Times New Roman" panose="02020603050405020304" pitchFamily="18" charset="0"/>
                        <a:cs typeface="Times New Roman" panose="02020603050405020304" pitchFamily="18" charset="0"/>
                      </a:endParaRPr>
                    </a:p>
                  </a:txBody>
                  <a:tcPr marL="7620" marR="7620" marT="7620" marB="0" anchor="b">
                    <a:solidFill>
                      <a:schemeClr val="bg2">
                        <a:lumMod val="75000"/>
                      </a:schemeClr>
                    </a:solidFill>
                  </a:tcPr>
                </a:tc>
                <a:tc>
                  <a:txBody>
                    <a:bodyPr/>
                    <a:lstStyle/>
                    <a:p>
                      <a:pPr algn="l" fontAlgn="b"/>
                      <a:endParaRPr lang="en-US" sz="1800" b="0" i="0" u="none" strike="noStrike" dirty="0">
                        <a:solidFill>
                          <a:schemeClr val="bg1">
                            <a:lumMod val="75000"/>
                          </a:schemeClr>
                        </a:solidFill>
                        <a:effectLst/>
                        <a:highlight>
                          <a:srgbClr val="808080"/>
                        </a:highlight>
                        <a:latin typeface="Times New Roman" panose="02020603050405020304" pitchFamily="18" charset="0"/>
                        <a:cs typeface="Times New Roman" panose="02020603050405020304" pitchFamily="18" charset="0"/>
                      </a:endParaRPr>
                    </a:p>
                  </a:txBody>
                  <a:tcPr marL="7620" marR="7620" marT="7620" marB="0" anchor="b">
                    <a:solidFill>
                      <a:schemeClr val="bg2">
                        <a:lumMod val="75000"/>
                      </a:schemeClr>
                    </a:solidFill>
                  </a:tcPr>
                </a:tc>
                <a:tc>
                  <a:txBody>
                    <a:bodyPr/>
                    <a:lstStyle/>
                    <a:p>
                      <a:pPr algn="l" fontAlgn="b"/>
                      <a:endParaRPr lang="en-US" dirty="0">
                        <a:solidFill>
                          <a:schemeClr val="bg1">
                            <a:lumMod val="75000"/>
                          </a:schemeClr>
                        </a:solidFill>
                      </a:endParaRPr>
                    </a:p>
                  </a:txBody>
                  <a:tcPr marL="7620" marR="7620" marT="7620" marB="0" anchor="b">
                    <a:solidFill>
                      <a:schemeClr val="bg2">
                        <a:lumMod val="75000"/>
                      </a:schemeClr>
                    </a:solidFill>
                  </a:tcPr>
                </a:tc>
                <a:extLst>
                  <a:ext uri="{0D108BD9-81ED-4DB2-BD59-A6C34878D82A}">
                    <a16:rowId xmlns:a16="http://schemas.microsoft.com/office/drawing/2014/main" val="2988641747"/>
                  </a:ext>
                </a:extLst>
              </a:tr>
              <a:tr h="211200">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21877774"/>
                  </a:ext>
                </a:extLst>
              </a:tr>
              <a:tr h="211200">
                <a:tc>
                  <a:txBody>
                    <a:bodyPr/>
                    <a:lstStyle/>
                    <a:p>
                      <a:pPr algn="l" fontAlgn="b"/>
                      <a:r>
                        <a:rPr lang="en-US" sz="1800" b="1" u="none" strike="noStrike" dirty="0">
                          <a:effectLst/>
                          <a:latin typeface="Times New Roman" panose="02020603050405020304" pitchFamily="18" charset="0"/>
                          <a:cs typeface="Times New Roman" panose="02020603050405020304" pitchFamily="18" charset="0"/>
                        </a:rPr>
                        <a:t>Total</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7620" marR="7620" marT="7620" marB="0" anchor="b"/>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7620" marR="7620" marT="7620" marB="0" anchor="b"/>
                </a:tc>
                <a:extLst>
                  <a:ext uri="{0D108BD9-81ED-4DB2-BD59-A6C34878D82A}">
                    <a16:rowId xmlns:a16="http://schemas.microsoft.com/office/drawing/2014/main" val="2100758493"/>
                  </a:ext>
                </a:extLst>
              </a:tr>
            </a:tbl>
          </a:graphicData>
        </a:graphic>
      </p:graphicFrame>
    </p:spTree>
    <p:extLst>
      <p:ext uri="{BB962C8B-B14F-4D97-AF65-F5344CB8AC3E}">
        <p14:creationId xmlns:p14="http://schemas.microsoft.com/office/powerpoint/2010/main" val="220906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FF7057-ACC7-4B60-8590-F953265E1FA0}"/>
              </a:ext>
            </a:extLst>
          </p:cNvPr>
          <p:cNvSpPr>
            <a:spLocks noGrp="1"/>
          </p:cNvSpPr>
          <p:nvPr>
            <p:ph type="ctrTitle"/>
          </p:nvPr>
        </p:nvSpPr>
        <p:spPr>
          <a:xfrm>
            <a:off x="1395663" y="1343526"/>
            <a:ext cx="9400674" cy="866858"/>
          </a:xfrm>
        </p:spPr>
        <p:txBody>
          <a:bodyPr>
            <a:normAutofit/>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Recruitment</a:t>
            </a:r>
            <a:endParaRPr lang="en-US" sz="5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C953E3-C2FE-42A7-AFE8-168732B997B6}"/>
              </a:ext>
            </a:extLst>
          </p:cNvPr>
          <p:cNvPicPr>
            <a:picLocks noChangeAspect="1"/>
          </p:cNvPicPr>
          <p:nvPr/>
        </p:nvPicPr>
        <p:blipFill>
          <a:blip r:embed="rId3"/>
          <a:stretch>
            <a:fillRect/>
          </a:stretch>
        </p:blipFill>
        <p:spPr>
          <a:xfrm>
            <a:off x="10497915" y="1547540"/>
            <a:ext cx="962310" cy="1325688"/>
          </a:xfrm>
          <a:prstGeom prst="rect">
            <a:avLst/>
          </a:prstGeom>
        </p:spPr>
      </p:pic>
      <p:sp>
        <p:nvSpPr>
          <p:cNvPr id="2" name="Rectangle 1">
            <a:extLst>
              <a:ext uri="{FF2B5EF4-FFF2-40B4-BE49-F238E27FC236}">
                <a16:creationId xmlns:a16="http://schemas.microsoft.com/office/drawing/2014/main" id="{A731317A-55A4-436B-AD5D-4C64F353B3E0}"/>
              </a:ext>
            </a:extLst>
          </p:cNvPr>
          <p:cNvSpPr/>
          <p:nvPr/>
        </p:nvSpPr>
        <p:spPr>
          <a:xfrm>
            <a:off x="1116606" y="2048854"/>
            <a:ext cx="9433157" cy="4339650"/>
          </a:xfrm>
          <a:prstGeom prst="rect">
            <a:avLst/>
          </a:prstGeom>
        </p:spPr>
        <p:txBody>
          <a:bodyPr wrap="square">
            <a:spAutoFit/>
          </a:bodyPr>
          <a:lstStyle/>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Police Officer: Currently recruiting for the basic police academy that will  begin in January:</a:t>
            </a:r>
          </a:p>
          <a:p>
            <a:r>
              <a:rPr lang="en-US" sz="2400" b="1"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Six applicants are in the background phase</a:t>
            </a:r>
          </a:p>
          <a:p>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Full-Time Security:</a:t>
            </a:r>
          </a:p>
          <a:p>
            <a:pPr lvl="1"/>
            <a:r>
              <a:rPr lang="en-US" sz="2400" b="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Four new hires</a:t>
            </a:r>
          </a:p>
          <a:p>
            <a:r>
              <a:rPr lang="en-US" sz="2400" i="1" dirty="0">
                <a:latin typeface="Times New Roman" panose="02020603050405020304" pitchFamily="18" charset="0"/>
                <a:cs typeface="Times New Roman" panose="02020603050405020304" pitchFamily="18" charset="0"/>
              </a:rPr>
              <a:t>      *No vacancies</a:t>
            </a:r>
          </a:p>
          <a:p>
            <a:pPr marL="342900"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Full-Time Dispatcher:</a:t>
            </a:r>
          </a:p>
          <a:p>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One hired</a:t>
            </a:r>
          </a:p>
          <a:p>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One vacancy</a:t>
            </a:r>
          </a:p>
          <a:p>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Human Resources assisted VSUPD with an Employment Retention Contract Agreement to be implemented to newly hired police academy recruits.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11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FF7057-ACC7-4B60-8590-F953265E1FA0}"/>
              </a:ext>
            </a:extLst>
          </p:cNvPr>
          <p:cNvSpPr>
            <a:spLocks noGrp="1"/>
          </p:cNvSpPr>
          <p:nvPr>
            <p:ph type="ctrTitle"/>
          </p:nvPr>
        </p:nvSpPr>
        <p:spPr>
          <a:xfrm>
            <a:off x="1395663" y="1343526"/>
            <a:ext cx="9400674" cy="866858"/>
          </a:xfrm>
        </p:spPr>
        <p:txBody>
          <a:bodyPr>
            <a:normAutofit/>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Recruitment</a:t>
            </a:r>
            <a:endParaRPr lang="en-US" sz="5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C953E3-C2FE-42A7-AFE8-168732B997B6}"/>
              </a:ext>
            </a:extLst>
          </p:cNvPr>
          <p:cNvPicPr>
            <a:picLocks noChangeAspect="1"/>
          </p:cNvPicPr>
          <p:nvPr/>
        </p:nvPicPr>
        <p:blipFill>
          <a:blip r:embed="rId3"/>
          <a:stretch>
            <a:fillRect/>
          </a:stretch>
        </p:blipFill>
        <p:spPr>
          <a:xfrm>
            <a:off x="9535605" y="1579465"/>
            <a:ext cx="962310" cy="1325688"/>
          </a:xfrm>
          <a:prstGeom prst="rect">
            <a:avLst/>
          </a:prstGeom>
        </p:spPr>
      </p:pic>
      <p:sp>
        <p:nvSpPr>
          <p:cNvPr id="2" name="Rectangle 1">
            <a:extLst>
              <a:ext uri="{FF2B5EF4-FFF2-40B4-BE49-F238E27FC236}">
                <a16:creationId xmlns:a16="http://schemas.microsoft.com/office/drawing/2014/main" id="{A731317A-55A4-436B-AD5D-4C64F353B3E0}"/>
              </a:ext>
            </a:extLst>
          </p:cNvPr>
          <p:cNvSpPr/>
          <p:nvPr/>
        </p:nvSpPr>
        <p:spPr>
          <a:xfrm>
            <a:off x="1211345" y="2405931"/>
            <a:ext cx="9880460" cy="3108543"/>
          </a:xfrm>
          <a:prstGeom prst="rect">
            <a:avLst/>
          </a:prstGeom>
        </p:spPr>
        <p:txBody>
          <a:bodyPr wrap="square">
            <a:spAutoFit/>
          </a:bodyPr>
          <a:lstStyle/>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Part-Time Dispatcher: </a:t>
            </a:r>
          </a:p>
          <a:p>
            <a:r>
              <a:rPr lang="en-US" sz="2400" i="1" dirty="0">
                <a:latin typeface="Times New Roman" panose="02020603050405020304" pitchFamily="18" charset="0"/>
                <a:cs typeface="Times New Roman" panose="02020603050405020304" pitchFamily="18" charset="0"/>
              </a:rPr>
              <a:t>      *recruiting for four positions </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Part-Time Security:</a:t>
            </a:r>
          </a:p>
          <a:p>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*Three new hires  </a:t>
            </a:r>
          </a:p>
          <a:p>
            <a:pPr lvl="1"/>
            <a:r>
              <a:rPr lang="en-US" sz="2400" i="1" dirty="0">
                <a:latin typeface="Times New Roman" panose="02020603050405020304" pitchFamily="18" charset="0"/>
                <a:cs typeface="Times New Roman" panose="02020603050405020304" pitchFamily="18" charset="0"/>
              </a:rPr>
              <a:t>*recruiting for several positions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Fire Safety Inspector</a:t>
            </a:r>
          </a:p>
          <a:p>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*One applicant is in the consideration for hire phase </a:t>
            </a:r>
          </a:p>
          <a:p>
            <a:pPr marL="457200" indent="-457200">
              <a:buFont typeface="Arial" panose="020B0604020202020204" pitchFamily="34" charset="0"/>
              <a:buChar char="•"/>
            </a:pP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61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77000"/>
            <a:ext cx="12192000" cy="203200"/>
          </a:xfrm>
          <a:prstGeom prst="rect">
            <a:avLst/>
          </a:prstGeom>
          <a:solidFill>
            <a:srgbClr val="002060"/>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sz="2400" dirty="0"/>
          </a:p>
        </p:txBody>
      </p:sp>
      <p:sp>
        <p:nvSpPr>
          <p:cNvPr id="2" name="Title 1"/>
          <p:cNvSpPr>
            <a:spLocks noGrp="1"/>
          </p:cNvSpPr>
          <p:nvPr>
            <p:ph type="ctrTitle"/>
          </p:nvPr>
        </p:nvSpPr>
        <p:spPr>
          <a:xfrm>
            <a:off x="906545" y="4292221"/>
            <a:ext cx="10831398" cy="838412"/>
          </a:xfrm>
        </p:spPr>
        <p:txBody>
          <a:bodyPr>
            <a:noAutofit/>
          </a:bodyPr>
          <a:lstStyle/>
          <a:p>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Thank you for your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time and support!</a:t>
            </a: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rgbClr val="0070C0"/>
                </a:solidFill>
                <a:latin typeface="Times New Roman" panose="02020603050405020304" pitchFamily="18" charset="0"/>
                <a:cs typeface="Times New Roman" panose="02020603050405020304" pitchFamily="18" charset="0"/>
              </a:rPr>
            </a:b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44719" y="2060406"/>
            <a:ext cx="12437096" cy="400110"/>
          </a:xfrm>
          <a:prstGeom prst="rect">
            <a:avLst/>
          </a:prstGeom>
        </p:spPr>
        <p:txBody>
          <a:bodyPr wrap="square">
            <a:spAutoFit/>
          </a:bodyPr>
          <a:lstStyle/>
          <a:p>
            <a:pPr lvl="0">
              <a:buClr>
                <a:srgbClr val="000000"/>
              </a:buClr>
              <a:buSzPct val="100000"/>
            </a:pPr>
            <a:r>
              <a:rPr lang="en-US" sz="2000" b="1" kern="0" dirty="0">
                <a:solidFill>
                  <a:srgbClr val="000000"/>
                </a:solidFill>
                <a:latin typeface="Times New Roman" panose="02020603050405020304" pitchFamily="18" charset="0"/>
                <a:cs typeface="Times New Roman" panose="02020603050405020304" pitchFamily="18" charset="0"/>
                <a:sym typeface="Calibri"/>
              </a:rPr>
              <a:t>     	</a:t>
            </a:r>
            <a:endParaRPr lang="en-US" sz="2000" i="1" kern="0" dirty="0">
              <a:solidFill>
                <a:schemeClr val="accent1">
                  <a:lumMod val="75000"/>
                </a:schemeClr>
              </a:solidFill>
              <a:latin typeface="Times New Roman" panose="02020603050405020304" pitchFamily="18" charset="0"/>
              <a:cs typeface="Times New Roman" panose="02020603050405020304" pitchFamily="18" charset="0"/>
              <a:sym typeface="Calibri"/>
            </a:endParaRPr>
          </a:p>
        </p:txBody>
      </p:sp>
      <p:sp>
        <p:nvSpPr>
          <p:cNvPr id="6" name="Rectangle 5"/>
          <p:cNvSpPr/>
          <p:nvPr/>
        </p:nvSpPr>
        <p:spPr>
          <a:xfrm>
            <a:off x="4207497" y="5141863"/>
            <a:ext cx="7984503" cy="1354217"/>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David Bragg</a:t>
            </a:r>
          </a:p>
          <a:p>
            <a:r>
              <a:rPr lang="en-US" b="1" dirty="0">
                <a:latin typeface="Times New Roman" panose="02020603050405020304" pitchFamily="18" charset="0"/>
                <a:cs typeface="Times New Roman" panose="02020603050405020304" pitchFamily="18" charset="0"/>
              </a:rPr>
              <a:t>  AVP for Public Safety/Chief of Police</a:t>
            </a:r>
            <a:br>
              <a:rPr lang="en-US" sz="3200" b="1" dirty="0">
                <a:solidFill>
                  <a:schemeClr val="accent1">
                    <a:lumMod val="75000"/>
                  </a:schemeClr>
                </a:solidFill>
                <a:latin typeface="Times New Roman" panose="02020603050405020304" pitchFamily="18" charset="0"/>
                <a:cs typeface="Times New Roman" panose="02020603050405020304" pitchFamily="18" charset="0"/>
              </a:rPr>
            </a:b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56C6533-13F1-435D-81BF-FA9D436ABB21}"/>
              </a:ext>
            </a:extLst>
          </p:cNvPr>
          <p:cNvPicPr>
            <a:picLocks noChangeAspect="1"/>
          </p:cNvPicPr>
          <p:nvPr/>
        </p:nvPicPr>
        <p:blipFill>
          <a:blip r:embed="rId3"/>
          <a:stretch>
            <a:fillRect/>
          </a:stretch>
        </p:blipFill>
        <p:spPr>
          <a:xfrm>
            <a:off x="9348262" y="3145484"/>
            <a:ext cx="1164385" cy="1604069"/>
          </a:xfrm>
          <a:prstGeom prst="rect">
            <a:avLst/>
          </a:prstGeom>
        </p:spPr>
      </p:pic>
      <p:pic>
        <p:nvPicPr>
          <p:cNvPr id="9" name="Picture 8">
            <a:extLst>
              <a:ext uri="{FF2B5EF4-FFF2-40B4-BE49-F238E27FC236}">
                <a16:creationId xmlns:a16="http://schemas.microsoft.com/office/drawing/2014/main" id="{04B3D3CE-3CDD-43D3-935B-ECFDE27B1515}"/>
              </a:ext>
            </a:extLst>
          </p:cNvPr>
          <p:cNvPicPr>
            <a:picLocks noChangeAspect="1"/>
          </p:cNvPicPr>
          <p:nvPr/>
        </p:nvPicPr>
        <p:blipFill>
          <a:blip r:embed="rId4"/>
          <a:stretch>
            <a:fillRect/>
          </a:stretch>
        </p:blipFill>
        <p:spPr>
          <a:xfrm>
            <a:off x="906545" y="3590304"/>
            <a:ext cx="3092384" cy="1034750"/>
          </a:xfrm>
          <a:prstGeom prst="rect">
            <a:avLst/>
          </a:prstGeom>
        </p:spPr>
      </p:pic>
    </p:spTree>
    <p:extLst>
      <p:ext uri="{BB962C8B-B14F-4D97-AF65-F5344CB8AC3E}">
        <p14:creationId xmlns:p14="http://schemas.microsoft.com/office/powerpoint/2010/main" val="407007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6099</TotalTime>
  <Words>547</Words>
  <Application>Microsoft Office PowerPoint</Application>
  <PresentationFormat>Widescreen</PresentationFormat>
  <Paragraphs>113</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VIRGINIA STATE UNIVERSITY BOARD OF VISITORS  VSU POLICE DEPARTMENT</vt:lpstr>
      <vt:lpstr>Campus Crime Report 2024 – 2025 YTD (Jan – Oct)</vt:lpstr>
      <vt:lpstr>  Crime Report Details</vt:lpstr>
      <vt:lpstr>          </vt:lpstr>
      <vt:lpstr> Recruitment</vt:lpstr>
      <vt:lpstr> Recruitment</vt:lpstr>
      <vt:lpstr>   Thank you for your  time and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L. Bragg</cp:lastModifiedBy>
  <cp:revision>495</cp:revision>
  <dcterms:created xsi:type="dcterms:W3CDTF">2019-08-12T13:14:03Z</dcterms:created>
  <dcterms:modified xsi:type="dcterms:W3CDTF">2025-11-12T17:16:26Z</dcterms:modified>
</cp:coreProperties>
</file>