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57" r:id="rId5"/>
    <p:sldId id="258" r:id="rId6"/>
    <p:sldId id="348" r:id="rId7"/>
    <p:sldId id="349" r:id="rId8"/>
    <p:sldId id="350" r:id="rId9"/>
    <p:sldId id="357" r:id="rId10"/>
    <p:sldId id="358" r:id="rId11"/>
    <p:sldId id="359" r:id="rId12"/>
    <p:sldId id="360" r:id="rId13"/>
    <p:sldId id="361" r:id="rId14"/>
    <p:sldId id="362" r:id="rId15"/>
    <p:sldId id="347" r:id="rId16"/>
    <p:sldId id="363" r:id="rId17"/>
    <p:sldId id="275" r:id="rId18"/>
    <p:sldId id="305" r:id="rId19"/>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7376E"/>
    <a:srgbClr val="EE7421"/>
    <a:srgbClr val="F96B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68727" autoAdjust="0"/>
  </p:normalViewPr>
  <p:slideViewPr>
    <p:cSldViewPr snapToGrid="0" snapToObjects="1">
      <p:cViewPr varScale="1">
        <p:scale>
          <a:sx n="59" d="100"/>
          <a:sy n="59" d="100"/>
        </p:scale>
        <p:origin x="1387"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BA7503-5549-4B95-9FF9-FE05D321402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800D99E-6E07-41EC-BE45-A3E1AFEAE500}" type="pres">
      <dgm:prSet presAssocID="{ECBA7503-5549-4B95-9FF9-FE05D3214023}" presName="diagram" presStyleCnt="0">
        <dgm:presLayoutVars>
          <dgm:dir/>
          <dgm:resizeHandles val="exact"/>
        </dgm:presLayoutVars>
      </dgm:prSet>
      <dgm:spPr/>
    </dgm:pt>
  </dgm:ptLst>
  <dgm:cxnLst>
    <dgm:cxn modelId="{73068117-E514-41BD-8F69-FE2B4A0B5C1C}" type="presOf" srcId="{ECBA7503-5549-4B95-9FF9-FE05D3214023}" destId="{5800D99E-6E07-41EC-BE45-A3E1AFEAE500}"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BA7503-5549-4B95-9FF9-FE05D321402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800D99E-6E07-41EC-BE45-A3E1AFEAE500}" type="pres">
      <dgm:prSet presAssocID="{ECBA7503-5549-4B95-9FF9-FE05D3214023}" presName="diagram" presStyleCnt="0">
        <dgm:presLayoutVars>
          <dgm:dir/>
          <dgm:resizeHandles val="exact"/>
        </dgm:presLayoutVars>
      </dgm:prSet>
      <dgm:spPr/>
    </dgm:pt>
  </dgm:ptLst>
  <dgm:cxnLst>
    <dgm:cxn modelId="{73068117-E514-41BD-8F69-FE2B4A0B5C1C}" type="presOf" srcId="{ECBA7503-5549-4B95-9FF9-FE05D3214023}" destId="{5800D99E-6E07-41EC-BE45-A3E1AFEAE500}"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9A3F49B3-2255-450A-AC39-8FC3F1E5C351}" type="datetimeFigureOut">
              <a:rPr lang="en-US" smtClean="0"/>
              <a:t>11/6/2024</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5311CC1C-5B52-48EE-B044-531230C57714}" type="slidenum">
              <a:rPr lang="en-US" smtClean="0"/>
              <a:t>‹#›</a:t>
            </a:fld>
            <a:endParaRPr lang="en-US" dirty="0"/>
          </a:p>
        </p:txBody>
      </p:sp>
    </p:spTree>
    <p:extLst>
      <p:ext uri="{BB962C8B-B14F-4D97-AF65-F5344CB8AC3E}">
        <p14:creationId xmlns:p14="http://schemas.microsoft.com/office/powerpoint/2010/main" val="3321593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11CC1C-5B52-48EE-B044-531230C57714}" type="slidenum">
              <a:rPr lang="en-US" smtClean="0"/>
              <a:t>2</a:t>
            </a:fld>
            <a:endParaRPr lang="en-US" dirty="0"/>
          </a:p>
        </p:txBody>
      </p:sp>
    </p:spTree>
    <p:extLst>
      <p:ext uri="{BB962C8B-B14F-4D97-AF65-F5344CB8AC3E}">
        <p14:creationId xmlns:p14="http://schemas.microsoft.com/office/powerpoint/2010/main" val="3931963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 overview of the FY 23 report, only received 2 new findings</a:t>
            </a:r>
          </a:p>
        </p:txBody>
      </p:sp>
      <p:sp>
        <p:nvSpPr>
          <p:cNvPr id="4" name="Slide Number Placeholder 3"/>
          <p:cNvSpPr>
            <a:spLocks noGrp="1"/>
          </p:cNvSpPr>
          <p:nvPr>
            <p:ph type="sldNum" sz="quarter" idx="5"/>
          </p:nvPr>
        </p:nvSpPr>
        <p:spPr/>
        <p:txBody>
          <a:bodyPr/>
          <a:lstStyle/>
          <a:p>
            <a:fld id="{5311CC1C-5B52-48EE-B044-531230C57714}" type="slidenum">
              <a:rPr lang="en-US" smtClean="0"/>
              <a:t>3</a:t>
            </a:fld>
            <a:endParaRPr lang="en-US" dirty="0"/>
          </a:p>
        </p:txBody>
      </p:sp>
    </p:spTree>
    <p:extLst>
      <p:ext uri="{BB962C8B-B14F-4D97-AF65-F5344CB8AC3E}">
        <p14:creationId xmlns:p14="http://schemas.microsoft.com/office/powerpoint/2010/main" val="3207083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11CC1C-5B52-48EE-B044-531230C57714}" type="slidenum">
              <a:rPr lang="en-US" smtClean="0"/>
              <a:t>4</a:t>
            </a:fld>
            <a:endParaRPr lang="en-US" dirty="0"/>
          </a:p>
        </p:txBody>
      </p:sp>
    </p:spTree>
    <p:extLst>
      <p:ext uri="{BB962C8B-B14F-4D97-AF65-F5344CB8AC3E}">
        <p14:creationId xmlns:p14="http://schemas.microsoft.com/office/powerpoint/2010/main" val="3038699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11CC1C-5B52-48EE-B044-531230C57714}" type="slidenum">
              <a:rPr lang="en-US" smtClean="0"/>
              <a:t>5</a:t>
            </a:fld>
            <a:endParaRPr lang="en-US" dirty="0"/>
          </a:p>
        </p:txBody>
      </p:sp>
    </p:spTree>
    <p:extLst>
      <p:ext uri="{BB962C8B-B14F-4D97-AF65-F5344CB8AC3E}">
        <p14:creationId xmlns:p14="http://schemas.microsoft.com/office/powerpoint/2010/main" val="1092942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CLOSED SESSION</a:t>
            </a:r>
          </a:p>
        </p:txBody>
      </p:sp>
      <p:sp>
        <p:nvSpPr>
          <p:cNvPr id="4" name="Slide Number Placeholder 3"/>
          <p:cNvSpPr>
            <a:spLocks noGrp="1"/>
          </p:cNvSpPr>
          <p:nvPr>
            <p:ph type="sldNum" sz="quarter" idx="5"/>
          </p:nvPr>
        </p:nvSpPr>
        <p:spPr/>
        <p:txBody>
          <a:bodyPr/>
          <a:lstStyle/>
          <a:p>
            <a:fld id="{5311CC1C-5B52-48EE-B044-531230C57714}" type="slidenum">
              <a:rPr lang="en-US" smtClean="0"/>
              <a:t>13</a:t>
            </a:fld>
            <a:endParaRPr lang="en-US" dirty="0"/>
          </a:p>
        </p:txBody>
      </p:sp>
    </p:spTree>
    <p:extLst>
      <p:ext uri="{BB962C8B-B14F-4D97-AF65-F5344CB8AC3E}">
        <p14:creationId xmlns:p14="http://schemas.microsoft.com/office/powerpoint/2010/main" val="1259029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Closed session  - brief overview of the identified weaknesses found through the Virginia Office of Inspector General’s </a:t>
            </a:r>
            <a:r>
              <a:rPr lang="en-US" dirty="0" err="1"/>
              <a:t>pentesting</a:t>
            </a:r>
            <a:r>
              <a:rPr lang="en-US" dirty="0"/>
              <a:t> exercises </a:t>
            </a:r>
          </a:p>
        </p:txBody>
      </p:sp>
      <p:sp>
        <p:nvSpPr>
          <p:cNvPr id="4" name="Slide Number Placeholder 3"/>
          <p:cNvSpPr>
            <a:spLocks noGrp="1"/>
          </p:cNvSpPr>
          <p:nvPr>
            <p:ph type="sldNum" sz="quarter" idx="5"/>
          </p:nvPr>
        </p:nvSpPr>
        <p:spPr/>
        <p:txBody>
          <a:bodyPr/>
          <a:lstStyle/>
          <a:p>
            <a:fld id="{5311CC1C-5B52-48EE-B044-531230C57714}" type="slidenum">
              <a:rPr lang="en-US" smtClean="0"/>
              <a:t>14</a:t>
            </a:fld>
            <a:endParaRPr lang="en-US" dirty="0"/>
          </a:p>
        </p:txBody>
      </p:sp>
    </p:spTree>
    <p:extLst>
      <p:ext uri="{BB962C8B-B14F-4D97-AF65-F5344CB8AC3E}">
        <p14:creationId xmlns:p14="http://schemas.microsoft.com/office/powerpoint/2010/main" val="3718049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1945857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213862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140170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294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117449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433182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52735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553548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596396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1334164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7902BE-BD69-9946-854F-0B065C0C9D6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98C4F3-6D9B-1242-A03D-61854BB3A645}" type="slidenum">
              <a:rPr lang="en-US" smtClean="0"/>
              <a:t>‹#›</a:t>
            </a:fld>
            <a:endParaRPr lang="en-US" dirty="0"/>
          </a:p>
        </p:txBody>
      </p:sp>
    </p:spTree>
    <p:extLst>
      <p:ext uri="{BB962C8B-B14F-4D97-AF65-F5344CB8AC3E}">
        <p14:creationId xmlns:p14="http://schemas.microsoft.com/office/powerpoint/2010/main" val="143054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902BE-BD69-9946-854F-0B065C0C9D6D}" type="datetimeFigureOut">
              <a:rPr lang="en-US" smtClean="0"/>
              <a:t>11/6/2024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8C4F3-6D9B-1242-A03D-61854BB3A645}" type="slidenum">
              <a:rPr lang="en-US" smtClean="0"/>
              <a:t>‹#›</a:t>
            </a:fld>
            <a:endParaRPr lang="en-US" dirty="0"/>
          </a:p>
        </p:txBody>
      </p:sp>
    </p:spTree>
    <p:extLst>
      <p:ext uri="{BB962C8B-B14F-4D97-AF65-F5344CB8AC3E}">
        <p14:creationId xmlns:p14="http://schemas.microsoft.com/office/powerpoint/2010/main" val="906794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jfi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fif"/></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0355"/>
            <a:ext cx="12192000" cy="6876360"/>
          </a:xfrm>
          <a:prstGeom prst="rect">
            <a:avLst/>
          </a:prstGeom>
        </p:spPr>
      </p:pic>
      <p:sp>
        <p:nvSpPr>
          <p:cNvPr id="3" name="Title 2"/>
          <p:cNvSpPr>
            <a:spLocks noGrp="1"/>
          </p:cNvSpPr>
          <p:nvPr>
            <p:ph type="ctrTitle"/>
          </p:nvPr>
        </p:nvSpPr>
        <p:spPr>
          <a:xfrm>
            <a:off x="1344806" y="1788543"/>
            <a:ext cx="9912304" cy="3974482"/>
          </a:xfrm>
        </p:spPr>
        <p:txBody>
          <a:bodyPr>
            <a:normAutofit fontScale="90000"/>
          </a:bodyPr>
          <a:lstStyle/>
          <a:p>
            <a:r>
              <a:rPr lang="en-US" sz="4900" b="1" dirty="0">
                <a:latin typeface="Cambria" panose="02040503050406030204" pitchFamily="18" charset="0"/>
                <a:ea typeface="Cambria" panose="02040503050406030204" pitchFamily="18" charset="0"/>
                <a:cs typeface="Arial" panose="020B0604020202020204" pitchFamily="34" charset="0"/>
              </a:rPr>
              <a:t>Virginia State University </a:t>
            </a:r>
            <a:br>
              <a:rPr lang="en-US" sz="4900" b="1" dirty="0">
                <a:latin typeface="Cambria" panose="02040503050406030204" pitchFamily="18" charset="0"/>
                <a:ea typeface="Cambria" panose="02040503050406030204" pitchFamily="18" charset="0"/>
                <a:cs typeface="Arial" panose="020B0604020202020204" pitchFamily="34" charset="0"/>
              </a:rPr>
            </a:br>
            <a:r>
              <a:rPr lang="en-US" sz="4900" b="1" dirty="0">
                <a:latin typeface="Cambria" panose="02040503050406030204" pitchFamily="18" charset="0"/>
                <a:ea typeface="Cambria" panose="02040503050406030204" pitchFamily="18" charset="0"/>
                <a:cs typeface="Arial" panose="020B0604020202020204" pitchFamily="34" charset="0"/>
              </a:rPr>
              <a:t>Board of Visitors </a:t>
            </a:r>
            <a:br>
              <a:rPr lang="en-US" sz="4900" b="1" dirty="0">
                <a:latin typeface="Cambria" panose="02040503050406030204" pitchFamily="18" charset="0"/>
                <a:ea typeface="Cambria" panose="02040503050406030204" pitchFamily="18" charset="0"/>
                <a:cs typeface="Arial" panose="020B0604020202020204" pitchFamily="34" charset="0"/>
              </a:rPr>
            </a:br>
            <a:r>
              <a:rPr lang="en-US" sz="4900" b="1" dirty="0">
                <a:latin typeface="Cambria" panose="02040503050406030204" pitchFamily="18" charset="0"/>
                <a:ea typeface="Cambria" panose="02040503050406030204" pitchFamily="18" charset="0"/>
                <a:cs typeface="Arial" panose="020B0604020202020204" pitchFamily="34" charset="0"/>
              </a:rPr>
              <a:t>Audit &amp; Compliance Committee</a:t>
            </a:r>
            <a:br>
              <a:rPr lang="en-US" sz="4900" b="1" dirty="0">
                <a:latin typeface="Cambria" panose="02040503050406030204" pitchFamily="18" charset="0"/>
                <a:ea typeface="Cambria" panose="02040503050406030204" pitchFamily="18" charset="0"/>
                <a:cs typeface="Arial" panose="020B0604020202020204" pitchFamily="34" charset="0"/>
              </a:rPr>
            </a:br>
            <a:br>
              <a:rPr lang="en-US" sz="2800" b="1" dirty="0">
                <a:latin typeface="Cambria" panose="02040503050406030204" pitchFamily="18" charset="0"/>
                <a:ea typeface="Cambria" panose="02040503050406030204" pitchFamily="18" charset="0"/>
                <a:cs typeface="Arial" panose="020B0604020202020204" pitchFamily="34" charset="0"/>
              </a:rPr>
            </a:br>
            <a:r>
              <a:rPr lang="en-US" sz="2700" b="1" dirty="0">
                <a:latin typeface="Cambria" panose="02040503050406030204" pitchFamily="18" charset="0"/>
                <a:ea typeface="Cambria" panose="02040503050406030204" pitchFamily="18" charset="0"/>
                <a:cs typeface="Arial" panose="020B0604020202020204" pitchFamily="34" charset="0"/>
              </a:rPr>
              <a:t>Shawri King-Casey VP, Institutional Integrity &amp; Compliance</a:t>
            </a:r>
            <a:br>
              <a:rPr lang="en-US" sz="2700" b="1" dirty="0">
                <a:latin typeface="Cambria" panose="02040503050406030204" pitchFamily="18" charset="0"/>
                <a:ea typeface="Cambria" panose="02040503050406030204" pitchFamily="18" charset="0"/>
                <a:cs typeface="Arial" panose="020B0604020202020204" pitchFamily="34" charset="0"/>
              </a:rPr>
            </a:br>
            <a:r>
              <a:rPr lang="en-US" sz="2700" b="1" dirty="0">
                <a:latin typeface="Cambria" panose="02040503050406030204" pitchFamily="18" charset="0"/>
                <a:ea typeface="Cambria" panose="02040503050406030204" pitchFamily="18" charset="0"/>
                <a:cs typeface="Arial" panose="020B0604020202020204" pitchFamily="34" charset="0"/>
              </a:rPr>
              <a:t>Nannette Williams, Chief Audit Executive</a:t>
            </a:r>
            <a:br>
              <a:rPr lang="en-US" sz="3100" b="1" dirty="0">
                <a:latin typeface="Cambria" panose="02040503050406030204" pitchFamily="18" charset="0"/>
                <a:ea typeface="Cambria" panose="02040503050406030204" pitchFamily="18" charset="0"/>
                <a:cs typeface="Arial" panose="020B0604020202020204" pitchFamily="34" charset="0"/>
              </a:rPr>
            </a:br>
            <a:br>
              <a:rPr lang="en-US" sz="3100" b="1" dirty="0">
                <a:latin typeface="Cambria" panose="02040503050406030204" pitchFamily="18" charset="0"/>
                <a:ea typeface="Cambria" panose="02040503050406030204" pitchFamily="18" charset="0"/>
                <a:cs typeface="Arial" panose="020B0604020202020204" pitchFamily="34" charset="0"/>
              </a:rPr>
            </a:br>
            <a:r>
              <a:rPr lang="en-US" sz="3100" b="1" dirty="0">
                <a:latin typeface="Cambria" panose="02040503050406030204" pitchFamily="18" charset="0"/>
                <a:ea typeface="Cambria" panose="02040503050406030204" pitchFamily="18" charset="0"/>
                <a:cs typeface="Arial" panose="020B0604020202020204" pitchFamily="34" charset="0"/>
              </a:rPr>
              <a:t>November 14, 2024</a:t>
            </a:r>
            <a:endParaRPr lang="en-US" sz="2000" b="1"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458599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92460"/>
            <a:ext cx="12192000" cy="6876360"/>
          </a:xfrm>
          <a:prstGeom prst="rect">
            <a:avLst/>
          </a:prstGeom>
        </p:spPr>
      </p:pic>
      <p:sp>
        <p:nvSpPr>
          <p:cNvPr id="3" name="Title 2"/>
          <p:cNvSpPr>
            <a:spLocks noGrp="1"/>
          </p:cNvSpPr>
          <p:nvPr>
            <p:ph type="title"/>
          </p:nvPr>
        </p:nvSpPr>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A47EDB27-8CA6-4E70-9A5E-0C254B8110A2}"/>
              </a:ext>
            </a:extLst>
          </p:cNvPr>
          <p:cNvSpPr>
            <a:spLocks noGrp="1"/>
          </p:cNvSpPr>
          <p:nvPr>
            <p:ph idx="1"/>
          </p:nvPr>
        </p:nvSpPr>
        <p:spPr>
          <a:xfrm>
            <a:off x="273377" y="2004969"/>
            <a:ext cx="11021700" cy="4678931"/>
          </a:xfrm>
        </p:spPr>
        <p:txBody>
          <a:bodyPr>
            <a:normAutofit/>
          </a:bodyPr>
          <a:lstStyle/>
          <a:p>
            <a:pPr lvl="1"/>
            <a:r>
              <a:rPr lang="en-US" sz="3200" dirty="0">
                <a:latin typeface="Cambria" panose="02040503050406030204" pitchFamily="18" charset="0"/>
                <a:ea typeface="Cambria" panose="02040503050406030204" pitchFamily="18" charset="0"/>
              </a:rPr>
              <a:t>Overview:</a:t>
            </a:r>
          </a:p>
          <a:p>
            <a:pPr lvl="2"/>
            <a:r>
              <a:rPr lang="en-US" sz="2800" dirty="0">
                <a:latin typeface="Cambria" panose="02040503050406030204" pitchFamily="18" charset="0"/>
                <a:ea typeface="Cambria" panose="02040503050406030204" pitchFamily="18" charset="0"/>
              </a:rPr>
              <a:t>The Small Purchase Charge Card Program (SPCC) and Gold Card programs allow for individuals to purchase authorized lower dollar items.  The purpose is to streamline purchasing and facilitate electronic commerce.</a:t>
            </a:r>
          </a:p>
          <a:p>
            <a:pPr marL="914400" lvl="2" indent="0">
              <a:buNone/>
            </a:pPr>
            <a:endParaRPr lang="en-US" sz="2800" dirty="0">
              <a:latin typeface="Cambria" panose="02040503050406030204" pitchFamily="18" charset="0"/>
              <a:ea typeface="Cambria" panose="02040503050406030204" pitchFamily="18" charset="0"/>
            </a:endParaRPr>
          </a:p>
          <a:p>
            <a:pPr lvl="2"/>
            <a:r>
              <a:rPr lang="en-US" sz="2800" dirty="0">
                <a:latin typeface="Cambria" panose="02040503050406030204" pitchFamily="18" charset="0"/>
                <a:ea typeface="Cambria" panose="02040503050406030204" pitchFamily="18" charset="0"/>
              </a:rPr>
              <a:t>The program is subject to the limits of the Procurement Act as administered by the Department of General Services, and Commonwealth Accounting and Procedures, as defined by the Department of Accounts.</a:t>
            </a:r>
          </a:p>
          <a:p>
            <a:pPr marL="0" indent="0">
              <a:buNone/>
            </a:pPr>
            <a:endParaRPr lang="en-US" dirty="0">
              <a:latin typeface="Cambria" panose="02040503050406030204" pitchFamily="18" charset="0"/>
              <a:ea typeface="Cambria" panose="02040503050406030204" pitchFamily="18" charset="0"/>
            </a:endParaRPr>
          </a:p>
          <a:p>
            <a:pPr lvl="1"/>
            <a:endParaRPr lang="en-US" dirty="0">
              <a:latin typeface="Cambria" panose="02040503050406030204" pitchFamily="18" charset="0"/>
              <a:ea typeface="Cambria" panose="02040503050406030204" pitchFamily="18" charset="0"/>
            </a:endParaRPr>
          </a:p>
        </p:txBody>
      </p:sp>
      <p:sp>
        <p:nvSpPr>
          <p:cNvPr id="10" name="TextBox 9">
            <a:extLst>
              <a:ext uri="{FF2B5EF4-FFF2-40B4-BE49-F238E27FC236}">
                <a16:creationId xmlns:a16="http://schemas.microsoft.com/office/drawing/2014/main" id="{2C30ACFA-203C-46FD-A0B0-0E2AD02D85CF}"/>
              </a:ext>
            </a:extLst>
          </p:cNvPr>
          <p:cNvSpPr txBox="1"/>
          <p:nvPr/>
        </p:nvSpPr>
        <p:spPr>
          <a:xfrm>
            <a:off x="211111" y="1186109"/>
            <a:ext cx="11748941" cy="707886"/>
          </a:xfrm>
          <a:prstGeom prst="rect">
            <a:avLst/>
          </a:prstGeom>
          <a:noFill/>
        </p:spPr>
        <p:txBody>
          <a:bodyPr wrap="square" rtlCol="0">
            <a:spAutoFit/>
          </a:bodyPr>
          <a:lstStyle/>
          <a:p>
            <a:pPr algn="ctr"/>
            <a:r>
              <a:rPr lang="en-US" sz="4000" b="1" u="sng" dirty="0">
                <a:latin typeface="Cambria" panose="02040503050406030204" pitchFamily="18" charset="0"/>
                <a:ea typeface="Cambria" panose="02040503050406030204" pitchFamily="18" charset="0"/>
              </a:rPr>
              <a:t>Small Purchase Charge Card Program Audit</a:t>
            </a:r>
          </a:p>
        </p:txBody>
      </p:sp>
    </p:spTree>
    <p:extLst>
      <p:ext uri="{BB962C8B-B14F-4D97-AF65-F5344CB8AC3E}">
        <p14:creationId xmlns:p14="http://schemas.microsoft.com/office/powerpoint/2010/main" val="3480783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92460"/>
            <a:ext cx="12192000" cy="6876360"/>
          </a:xfrm>
          <a:prstGeom prst="rect">
            <a:avLst/>
          </a:prstGeom>
        </p:spPr>
      </p:pic>
      <p:sp>
        <p:nvSpPr>
          <p:cNvPr id="3" name="Title 2"/>
          <p:cNvSpPr>
            <a:spLocks noGrp="1"/>
          </p:cNvSpPr>
          <p:nvPr>
            <p:ph type="title"/>
          </p:nvPr>
        </p:nvSpPr>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A47EDB27-8CA6-4E70-9A5E-0C254B8110A2}"/>
              </a:ext>
            </a:extLst>
          </p:cNvPr>
          <p:cNvSpPr>
            <a:spLocks noGrp="1"/>
          </p:cNvSpPr>
          <p:nvPr>
            <p:ph idx="1"/>
          </p:nvPr>
        </p:nvSpPr>
        <p:spPr>
          <a:xfrm>
            <a:off x="273377" y="2004969"/>
            <a:ext cx="11021700" cy="4678931"/>
          </a:xfrm>
        </p:spPr>
        <p:txBody>
          <a:bodyPr>
            <a:normAutofit lnSpcReduction="10000"/>
          </a:bodyPr>
          <a:lstStyle/>
          <a:p>
            <a:pPr marL="514350" indent="-514350">
              <a:buFont typeface="+mj-lt"/>
              <a:buAutoNum type="arabicPeriod"/>
            </a:pPr>
            <a:r>
              <a:rPr lang="en-US" dirty="0">
                <a:ea typeface="Cambria" panose="02040503050406030204" pitchFamily="18" charset="0"/>
              </a:rPr>
              <a:t>Reconciliations and Supervisor Approvals were not always completed timely </a:t>
            </a:r>
            <a:r>
              <a:rPr lang="en-US" dirty="0">
                <a:latin typeface="Cambria" panose="02040503050406030204" pitchFamily="18" charset="0"/>
                <a:ea typeface="Cambria" panose="02040503050406030204" pitchFamily="18" charset="0"/>
              </a:rPr>
              <a:t>                       					</a:t>
            </a:r>
            <a:r>
              <a:rPr lang="en-US" sz="2400" i="1" dirty="0">
                <a:solidFill>
                  <a:srgbClr val="FFC000"/>
                </a:solidFill>
                <a:latin typeface="Cambria" panose="02040503050406030204" pitchFamily="18" charset="0"/>
                <a:ea typeface="Cambria" panose="02040503050406030204" pitchFamily="18" charset="0"/>
              </a:rPr>
              <a:t>Risk Rating:  Med</a:t>
            </a:r>
          </a:p>
          <a:p>
            <a:pPr lvl="1"/>
            <a:r>
              <a:rPr lang="en-US" i="1" dirty="0">
                <a:latin typeface="Cambria" panose="02040503050406030204" pitchFamily="18" charset="0"/>
                <a:ea typeface="Cambria" panose="02040503050406030204" pitchFamily="18" charset="0"/>
              </a:rPr>
              <a:t>Why is this important</a:t>
            </a:r>
            <a:r>
              <a:rPr lang="en-US" dirty="0">
                <a:latin typeface="Cambria" panose="02040503050406030204" pitchFamily="18" charset="0"/>
                <a:ea typeface="Cambria" panose="02040503050406030204" pitchFamily="18" charset="0"/>
              </a:rPr>
              <a:t>?</a:t>
            </a:r>
          </a:p>
          <a:p>
            <a:pPr lvl="2"/>
            <a:r>
              <a:rPr lang="en-US" dirty="0">
                <a:latin typeface="Cambria" panose="02040503050406030204" pitchFamily="18" charset="0"/>
                <a:ea typeface="Cambria" panose="02040503050406030204" pitchFamily="18" charset="0"/>
              </a:rPr>
              <a:t>Accounts Payable must pay the cards by the due date, regardless of sign off or approval. Without proper review and authorization of transactions, VSU runs the risk of paying for unauthorized or unallowable items, which could include personal purchases.</a:t>
            </a:r>
          </a:p>
          <a:p>
            <a:pPr marL="914400" lvl="2" indent="0">
              <a:buNone/>
            </a:pPr>
            <a:endParaRPr lang="en-US" dirty="0">
              <a:latin typeface="Cambria" panose="02040503050406030204" pitchFamily="18" charset="0"/>
              <a:ea typeface="Cambria" panose="02040503050406030204" pitchFamily="18" charset="0"/>
            </a:endParaRPr>
          </a:p>
          <a:p>
            <a:pPr marL="514350" indent="-514350">
              <a:buFont typeface="+mj-lt"/>
              <a:buAutoNum type="arabicPeriod"/>
            </a:pPr>
            <a:r>
              <a:rPr lang="en-US" dirty="0">
                <a:ea typeface="Cambria" panose="02040503050406030204" pitchFamily="18" charset="0"/>
              </a:rPr>
              <a:t>Untimely Card Cancellations                        	</a:t>
            </a:r>
            <a:r>
              <a:rPr lang="en-US" sz="2400" i="1" dirty="0">
                <a:solidFill>
                  <a:srgbClr val="FFC000"/>
                </a:solidFill>
                <a:latin typeface="Cambria" panose="02040503050406030204" pitchFamily="18" charset="0"/>
                <a:ea typeface="Cambria" panose="02040503050406030204" pitchFamily="18" charset="0"/>
              </a:rPr>
              <a:t>Risk Rating:  Med</a:t>
            </a:r>
          </a:p>
          <a:p>
            <a:pPr lvl="1"/>
            <a:r>
              <a:rPr lang="en-US" i="1" dirty="0">
                <a:latin typeface="Cambria" panose="02040503050406030204" pitchFamily="18" charset="0"/>
                <a:ea typeface="Cambria" panose="02040503050406030204" pitchFamily="18" charset="0"/>
              </a:rPr>
              <a:t>Why is this important:</a:t>
            </a:r>
          </a:p>
          <a:p>
            <a:pPr lvl="2"/>
            <a:r>
              <a:rPr lang="en-US" dirty="0">
                <a:latin typeface="Cambria" panose="02040503050406030204" pitchFamily="18" charset="0"/>
                <a:ea typeface="Cambria" panose="02040503050406030204" pitchFamily="18" charset="0"/>
              </a:rPr>
              <a:t>Separated employees have the ability to continue to use the card after leaving employment and the University is responsible for payment.  We may not be able to recoup unallowable charges if the employee has received their final paycheck.</a:t>
            </a:r>
          </a:p>
          <a:p>
            <a:pPr lvl="2"/>
            <a:r>
              <a:rPr lang="en-US" b="1" dirty="0">
                <a:solidFill>
                  <a:srgbClr val="FF0000"/>
                </a:solidFill>
                <a:latin typeface="Cambria" panose="02040503050406030204" pitchFamily="18" charset="0"/>
                <a:ea typeface="Cambria" panose="02040503050406030204" pitchFamily="18" charset="0"/>
              </a:rPr>
              <a:t>NOTE:  This is not within Procurement’s control – this was the result of untimely notification to Procurement during the separation process</a:t>
            </a:r>
          </a:p>
        </p:txBody>
      </p:sp>
      <p:sp>
        <p:nvSpPr>
          <p:cNvPr id="10" name="TextBox 9">
            <a:extLst>
              <a:ext uri="{FF2B5EF4-FFF2-40B4-BE49-F238E27FC236}">
                <a16:creationId xmlns:a16="http://schemas.microsoft.com/office/drawing/2014/main" id="{2C30ACFA-203C-46FD-A0B0-0E2AD02D85CF}"/>
              </a:ext>
            </a:extLst>
          </p:cNvPr>
          <p:cNvSpPr txBox="1"/>
          <p:nvPr/>
        </p:nvSpPr>
        <p:spPr>
          <a:xfrm>
            <a:off x="211111" y="1186109"/>
            <a:ext cx="11748941" cy="707886"/>
          </a:xfrm>
          <a:prstGeom prst="rect">
            <a:avLst/>
          </a:prstGeom>
          <a:noFill/>
        </p:spPr>
        <p:txBody>
          <a:bodyPr wrap="square" rtlCol="0">
            <a:spAutoFit/>
          </a:bodyPr>
          <a:lstStyle/>
          <a:p>
            <a:pPr algn="ctr"/>
            <a:r>
              <a:rPr lang="en-US" sz="4000" b="1" u="sng">
                <a:latin typeface="Cambria" panose="02040503050406030204" pitchFamily="18" charset="0"/>
                <a:ea typeface="Cambria" panose="02040503050406030204" pitchFamily="18" charset="0"/>
              </a:rPr>
              <a:t>SPCC Observations</a:t>
            </a:r>
            <a:endParaRPr lang="en-US" sz="4000" b="1" u="sng"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53169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92460"/>
            <a:ext cx="12192000" cy="6876360"/>
          </a:xfrm>
          <a:prstGeom prst="rect">
            <a:avLst/>
          </a:prstGeom>
        </p:spPr>
      </p:pic>
      <p:sp>
        <p:nvSpPr>
          <p:cNvPr id="3" name="Title 2"/>
          <p:cNvSpPr>
            <a:spLocks noGrp="1"/>
          </p:cNvSpPr>
          <p:nvPr>
            <p:ph type="title"/>
          </p:nvPr>
        </p:nvSpPr>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A47EDB27-8CA6-4E70-9A5E-0C254B8110A2}"/>
              </a:ext>
            </a:extLst>
          </p:cNvPr>
          <p:cNvSpPr>
            <a:spLocks noGrp="1"/>
          </p:cNvSpPr>
          <p:nvPr>
            <p:ph idx="1"/>
          </p:nvPr>
        </p:nvSpPr>
        <p:spPr>
          <a:xfrm>
            <a:off x="273377" y="2004969"/>
            <a:ext cx="11021700" cy="4678931"/>
          </a:xfrm>
        </p:spPr>
        <p:txBody>
          <a:bodyPr>
            <a:normAutofit/>
          </a:bodyPr>
          <a:lstStyle/>
          <a:p>
            <a:pPr marL="514350" indent="-514350">
              <a:buAutoNum type="arabicPeriod" startAt="3"/>
            </a:pPr>
            <a:endParaRPr lang="en-US" dirty="0">
              <a:ea typeface="Cambria" panose="02040503050406030204" pitchFamily="18" charset="0"/>
            </a:endParaRPr>
          </a:p>
          <a:p>
            <a:pPr marL="514350" indent="-514350">
              <a:buAutoNum type="arabicPeriod" startAt="3"/>
            </a:pPr>
            <a:r>
              <a:rPr lang="en-US" dirty="0">
                <a:ea typeface="Cambria" panose="02040503050406030204" pitchFamily="18" charset="0"/>
              </a:rPr>
              <a:t>Lack of eVA Confirming Orders                    	</a:t>
            </a:r>
            <a:r>
              <a:rPr lang="en-US" sz="2400" i="1" dirty="0">
                <a:solidFill>
                  <a:srgbClr val="FFC000"/>
                </a:solidFill>
                <a:latin typeface="Cambria" panose="02040503050406030204" pitchFamily="18" charset="0"/>
                <a:ea typeface="Cambria" panose="02040503050406030204" pitchFamily="18" charset="0"/>
              </a:rPr>
              <a:t>Risk Rating:  Med</a:t>
            </a:r>
          </a:p>
          <a:p>
            <a:pPr lvl="1"/>
            <a:r>
              <a:rPr lang="en-US" sz="2000" dirty="0">
                <a:latin typeface="Cambria" panose="02040503050406030204" pitchFamily="18" charset="0"/>
                <a:ea typeface="Cambria" panose="02040503050406030204" pitchFamily="18" charset="0"/>
              </a:rPr>
              <a:t>eVA is the Commonwealth’s electronic procurement system</a:t>
            </a:r>
          </a:p>
          <a:p>
            <a:pPr lvl="1"/>
            <a:r>
              <a:rPr lang="en-US" i="1" dirty="0">
                <a:latin typeface="Cambria" panose="02040503050406030204" pitchFamily="18" charset="0"/>
                <a:ea typeface="Cambria" panose="02040503050406030204" pitchFamily="18" charset="0"/>
              </a:rPr>
              <a:t>Why is this important</a:t>
            </a:r>
            <a:r>
              <a:rPr lang="en-US" dirty="0">
                <a:latin typeface="Cambria" panose="02040503050406030204" pitchFamily="18" charset="0"/>
                <a:ea typeface="Cambria" panose="02040503050406030204" pitchFamily="18" charset="0"/>
              </a:rPr>
              <a:t>?</a:t>
            </a:r>
          </a:p>
          <a:p>
            <a:pPr lvl="2"/>
            <a:r>
              <a:rPr lang="en-US" dirty="0">
                <a:latin typeface="Cambria" panose="02040503050406030204" pitchFamily="18" charset="0"/>
                <a:ea typeface="Cambria" panose="02040503050406030204" pitchFamily="18" charset="0"/>
              </a:rPr>
              <a:t>Since eVA is the Commonwealth’s Procurement system of record, failure to enter all purchase information in eVA leads to gaps in procurement records. </a:t>
            </a:r>
          </a:p>
          <a:p>
            <a:pPr marL="914400" lvl="2" indent="0">
              <a:buNone/>
            </a:pPr>
            <a:endParaRPr lang="en-US" dirty="0">
              <a:latin typeface="Cambria" panose="02040503050406030204" pitchFamily="18" charset="0"/>
              <a:ea typeface="Cambria" panose="02040503050406030204" pitchFamily="18" charset="0"/>
            </a:endParaRPr>
          </a:p>
          <a:p>
            <a:pPr marL="914400" lvl="2" indent="0">
              <a:buNone/>
            </a:pPr>
            <a:endParaRPr lang="en-US" dirty="0">
              <a:latin typeface="Cambria" panose="02040503050406030204" pitchFamily="18" charset="0"/>
              <a:ea typeface="Cambria" panose="02040503050406030204" pitchFamily="18" charset="0"/>
            </a:endParaRPr>
          </a:p>
          <a:p>
            <a:pPr marL="0" indent="0">
              <a:buNone/>
            </a:pPr>
            <a:endParaRPr lang="en-US" i="1" dirty="0">
              <a:latin typeface="Cambria" panose="02040503050406030204" pitchFamily="18" charset="0"/>
              <a:ea typeface="Cambria" panose="02040503050406030204" pitchFamily="18" charset="0"/>
            </a:endParaRPr>
          </a:p>
        </p:txBody>
      </p:sp>
      <p:sp>
        <p:nvSpPr>
          <p:cNvPr id="10" name="TextBox 9">
            <a:extLst>
              <a:ext uri="{FF2B5EF4-FFF2-40B4-BE49-F238E27FC236}">
                <a16:creationId xmlns:a16="http://schemas.microsoft.com/office/drawing/2014/main" id="{2C30ACFA-203C-46FD-A0B0-0E2AD02D85CF}"/>
              </a:ext>
            </a:extLst>
          </p:cNvPr>
          <p:cNvSpPr txBox="1"/>
          <p:nvPr/>
        </p:nvSpPr>
        <p:spPr>
          <a:xfrm>
            <a:off x="211111" y="1186109"/>
            <a:ext cx="11748941" cy="707886"/>
          </a:xfrm>
          <a:prstGeom prst="rect">
            <a:avLst/>
          </a:prstGeom>
          <a:noFill/>
        </p:spPr>
        <p:txBody>
          <a:bodyPr wrap="square" rtlCol="0">
            <a:spAutoFit/>
          </a:bodyPr>
          <a:lstStyle/>
          <a:p>
            <a:pPr algn="ctr"/>
            <a:r>
              <a:rPr lang="en-US" sz="4000" b="1" u="sng" dirty="0">
                <a:latin typeface="Cambria" panose="02040503050406030204" pitchFamily="18" charset="0"/>
                <a:ea typeface="Cambria" panose="02040503050406030204" pitchFamily="18" charset="0"/>
              </a:rPr>
              <a:t>SPCC Audit Findings</a:t>
            </a:r>
          </a:p>
        </p:txBody>
      </p:sp>
    </p:spTree>
    <p:extLst>
      <p:ext uri="{BB962C8B-B14F-4D97-AF65-F5344CB8AC3E}">
        <p14:creationId xmlns:p14="http://schemas.microsoft.com/office/powerpoint/2010/main" val="364244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2460"/>
            <a:ext cx="12192000" cy="6876360"/>
          </a:xfrm>
          <a:prstGeom prst="rect">
            <a:avLst/>
          </a:prstGeom>
        </p:spPr>
      </p:pic>
      <p:sp>
        <p:nvSpPr>
          <p:cNvPr id="3" name="Title 2"/>
          <p:cNvSpPr>
            <a:spLocks noGrp="1"/>
          </p:cNvSpPr>
          <p:nvPr>
            <p:ph type="title" idx="4294967295"/>
          </p:nvPr>
        </p:nvSpPr>
        <p:spPr>
          <a:xfrm>
            <a:off x="0" y="365125"/>
            <a:ext cx="10515600" cy="1325563"/>
          </a:xfrm>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A2BE82B2-4BF1-4C1E-95D5-8E9149B2926D}"/>
              </a:ext>
            </a:extLst>
          </p:cNvPr>
          <p:cNvGraphicFramePr>
            <a:graphicFrameLocks noGrp="1"/>
          </p:cNvGraphicFramePr>
          <p:nvPr>
            <p:ph idx="4294967295"/>
            <p:extLst/>
          </p:nvPr>
        </p:nvGraphicFramePr>
        <p:xfrm>
          <a:off x="838200" y="2141537"/>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2C30ACFA-203C-46FD-A0B0-0E2AD02D85CF}"/>
              </a:ext>
            </a:extLst>
          </p:cNvPr>
          <p:cNvSpPr txBox="1"/>
          <p:nvPr/>
        </p:nvSpPr>
        <p:spPr>
          <a:xfrm>
            <a:off x="319703" y="3245720"/>
            <a:ext cx="11748941" cy="923330"/>
          </a:xfrm>
          <a:prstGeom prst="rect">
            <a:avLst/>
          </a:prstGeom>
          <a:noFill/>
        </p:spPr>
        <p:txBody>
          <a:bodyPr wrap="square" rtlCol="0">
            <a:spAutoFit/>
          </a:bodyPr>
          <a:lstStyle/>
          <a:p>
            <a:pPr algn="ctr"/>
            <a:r>
              <a:rPr lang="en-US" sz="5400" b="1" u="sng" dirty="0">
                <a:latin typeface="Cambria" panose="02040503050406030204" pitchFamily="18" charset="0"/>
                <a:ea typeface="Cambria" panose="02040503050406030204" pitchFamily="18" charset="0"/>
              </a:rPr>
              <a:t>Medicat Audit</a:t>
            </a:r>
          </a:p>
        </p:txBody>
      </p:sp>
    </p:spTree>
    <p:extLst>
      <p:ext uri="{BB962C8B-B14F-4D97-AF65-F5344CB8AC3E}">
        <p14:creationId xmlns:p14="http://schemas.microsoft.com/office/powerpoint/2010/main" val="2175801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76360"/>
          </a:xfrm>
          <a:prstGeom prst="rect">
            <a:avLst/>
          </a:prstGeom>
        </p:spPr>
      </p:pic>
      <p:sp>
        <p:nvSpPr>
          <p:cNvPr id="3" name="Title 2"/>
          <p:cNvSpPr>
            <a:spLocks noGrp="1"/>
          </p:cNvSpPr>
          <p:nvPr>
            <p:ph type="ctrTitle"/>
          </p:nvPr>
        </p:nvSpPr>
        <p:spPr>
          <a:xfrm>
            <a:off x="1524000" y="1122363"/>
            <a:ext cx="9144000" cy="1848052"/>
          </a:xfrm>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r>
              <a:rPr lang="en-US" sz="4800" b="1" dirty="0">
                <a:latin typeface="Cambria" panose="02040503050406030204" pitchFamily="18" charset="0"/>
                <a:ea typeface="Cambria" panose="02040503050406030204" pitchFamily="18" charset="0"/>
                <a:cs typeface="Arial" panose="020B0604020202020204" pitchFamily="34" charset="0"/>
              </a:rPr>
              <a:t>OSIG</a:t>
            </a:r>
            <a:r>
              <a:rPr lang="en-US" sz="4800" b="1" dirty="0">
                <a:latin typeface="Arial" panose="020B0604020202020204" pitchFamily="34" charset="0"/>
                <a:cs typeface="Arial" panose="020B0604020202020204" pitchFamily="34" charset="0"/>
              </a:rPr>
              <a:t> </a:t>
            </a:r>
            <a:r>
              <a:rPr lang="en-US" sz="4800" b="1" dirty="0">
                <a:latin typeface="Cambria" panose="02040503050406030204" pitchFamily="18" charset="0"/>
                <a:ea typeface="Cambria" panose="02040503050406030204" pitchFamily="18" charset="0"/>
                <a:cs typeface="Arial" panose="020B0604020202020204" pitchFamily="34" charset="0"/>
              </a:rPr>
              <a:t>Cybersecurity Audit Findings</a:t>
            </a:r>
            <a:endParaRPr lang="en-US" sz="2700" b="1" dirty="0">
              <a:latin typeface="Cambria" panose="02040503050406030204" pitchFamily="18" charset="0"/>
              <a:ea typeface="Cambria" panose="02040503050406030204" pitchFamily="18" charset="0"/>
              <a:cs typeface="Arial" panose="020B0604020202020204" pitchFamily="34" charset="0"/>
            </a:endParaRPr>
          </a:p>
        </p:txBody>
      </p:sp>
      <p:sp>
        <p:nvSpPr>
          <p:cNvPr id="5" name="Subtitle 4">
            <a:extLst>
              <a:ext uri="{FF2B5EF4-FFF2-40B4-BE49-F238E27FC236}">
                <a16:creationId xmlns:a16="http://schemas.microsoft.com/office/drawing/2014/main" id="{90FBFEAD-C63A-409F-99A1-E77C576B68EF}"/>
              </a:ext>
            </a:extLst>
          </p:cNvPr>
          <p:cNvSpPr>
            <a:spLocks noGrp="1"/>
          </p:cNvSpPr>
          <p:nvPr>
            <p:ph type="subTitle" idx="1"/>
          </p:nvPr>
        </p:nvSpPr>
        <p:spPr>
          <a:xfrm>
            <a:off x="1524000" y="3070167"/>
            <a:ext cx="9216044" cy="3474720"/>
          </a:xfrm>
        </p:spPr>
        <p:txBody>
          <a:bodyPr>
            <a:normAutofit/>
          </a:bodyPr>
          <a:lstStyle/>
          <a:p>
            <a:pPr algn="l"/>
            <a:endParaRPr lang="en-US" sz="3600" b="1" dirty="0">
              <a:latin typeface="Book Antiqua" panose="02040602050305030304" pitchFamily="18" charset="0"/>
            </a:endParaRPr>
          </a:p>
          <a:p>
            <a:pPr marL="457200" indent="-457200" algn="l">
              <a:buFont typeface="Arial" panose="020B0604020202020204" pitchFamily="34" charset="0"/>
              <a:buChar char="•"/>
            </a:pPr>
            <a:endParaRPr lang="en-US" sz="2800" b="1" dirty="0">
              <a:latin typeface="Book Antiqua" panose="02040602050305030304" pitchFamily="18" charset="0"/>
            </a:endParaRPr>
          </a:p>
          <a:p>
            <a:pPr marL="457200" indent="-457200" algn="l">
              <a:buFont typeface="Arial" panose="020B0604020202020204" pitchFamily="34" charset="0"/>
              <a:buChar char="•"/>
            </a:pPr>
            <a:endParaRPr lang="en-US" sz="2800" b="1" dirty="0">
              <a:latin typeface="Book Antiqua" panose="02040602050305030304" pitchFamily="18" charset="0"/>
            </a:endParaRPr>
          </a:p>
          <a:p>
            <a:endParaRPr lang="en-US" sz="2800" b="1" dirty="0">
              <a:latin typeface="Book Antiqua" panose="02040602050305030304" pitchFamily="18" charset="0"/>
            </a:endParaRPr>
          </a:p>
        </p:txBody>
      </p:sp>
      <p:pic>
        <p:nvPicPr>
          <p:cNvPr id="6" name="Picture 5">
            <a:extLst>
              <a:ext uri="{FF2B5EF4-FFF2-40B4-BE49-F238E27FC236}">
                <a16:creationId xmlns:a16="http://schemas.microsoft.com/office/drawing/2014/main" id="{D7F45E6B-0BFF-4868-A1DF-C195D896A23C}"/>
              </a:ext>
            </a:extLst>
          </p:cNvPr>
          <p:cNvPicPr>
            <a:picLocks noChangeAspect="1"/>
          </p:cNvPicPr>
          <p:nvPr/>
        </p:nvPicPr>
        <p:blipFill>
          <a:blip r:embed="rId4"/>
          <a:stretch>
            <a:fillRect/>
          </a:stretch>
        </p:blipFill>
        <p:spPr>
          <a:xfrm>
            <a:off x="3774841" y="3070167"/>
            <a:ext cx="4642317" cy="3286135"/>
          </a:xfrm>
          <a:prstGeom prst="rect">
            <a:avLst/>
          </a:prstGeom>
        </p:spPr>
      </p:pic>
    </p:spTree>
    <p:extLst>
      <p:ext uri="{BB962C8B-B14F-4D97-AF65-F5344CB8AC3E}">
        <p14:creationId xmlns:p14="http://schemas.microsoft.com/office/powerpoint/2010/main" val="160856316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721"/>
            <a:ext cx="12192000" cy="6876360"/>
          </a:xfrm>
          <a:prstGeom prst="rect">
            <a:avLst/>
          </a:prstGeom>
        </p:spPr>
      </p:pic>
      <p:sp>
        <p:nvSpPr>
          <p:cNvPr id="3" name="Title 2"/>
          <p:cNvSpPr>
            <a:spLocks noGrp="1"/>
          </p:cNvSpPr>
          <p:nvPr>
            <p:ph type="ctrTitle"/>
          </p:nvPr>
        </p:nvSpPr>
        <p:spPr>
          <a:xfrm>
            <a:off x="547545" y="1592580"/>
            <a:ext cx="10753783" cy="4204906"/>
          </a:xfrm>
        </p:spPr>
        <p:txBody>
          <a:bodyPr>
            <a:normAutofit fontScale="90000"/>
          </a:bodyPr>
          <a:lstStyle/>
          <a:p>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r>
              <a:rPr lang="en-US" sz="7200" b="1" dirty="0">
                <a:latin typeface="Cambria" panose="02040503050406030204" pitchFamily="18" charset="0"/>
                <a:ea typeface="Cambria" panose="02040503050406030204" pitchFamily="18" charset="0"/>
                <a:cs typeface="Arial" panose="020B0604020202020204" pitchFamily="34" charset="0"/>
              </a:rPr>
              <a:t>  QUESTIONS?</a:t>
            </a:r>
            <a:br>
              <a:rPr lang="en-US" sz="7200" b="1" dirty="0">
                <a:latin typeface="Cambria" panose="02040503050406030204" pitchFamily="18" charset="0"/>
                <a:ea typeface="Cambria" panose="02040503050406030204" pitchFamily="18" charset="0"/>
                <a:cs typeface="Arial" panose="020B0604020202020204" pitchFamily="34" charset="0"/>
              </a:rPr>
            </a:br>
            <a:br>
              <a:rPr lang="en-US" sz="7200" b="1" dirty="0">
                <a:latin typeface="Cambria" panose="02040503050406030204" pitchFamily="18" charset="0"/>
                <a:ea typeface="Cambria" panose="02040503050406030204" pitchFamily="18" charset="0"/>
                <a:cs typeface="Arial" panose="020B0604020202020204" pitchFamily="34" charset="0"/>
              </a:rPr>
            </a:br>
            <a:br>
              <a:rPr lang="en-US" sz="2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2" name="Rectangle 1"/>
          <p:cNvSpPr/>
          <p:nvPr/>
        </p:nvSpPr>
        <p:spPr>
          <a:xfrm>
            <a:off x="585873" y="1768570"/>
            <a:ext cx="9078295" cy="646331"/>
          </a:xfrm>
          <a:prstGeom prst="rect">
            <a:avLst/>
          </a:prstGeom>
        </p:spPr>
        <p:txBody>
          <a:bodyPr wrap="square">
            <a:spAutoFit/>
          </a:bodyPr>
          <a:lstStyle/>
          <a:p>
            <a:endParaRPr lang="en-US" dirty="0">
              <a:latin typeface="Arial" panose="020B0604020202020204" pitchFamily="34" charset="0"/>
              <a:cs typeface="Arial" panose="020B0604020202020204" pitchFamily="34" charset="0"/>
            </a:endParaRPr>
          </a:p>
          <a:p>
            <a:pPr lvl="1"/>
            <a:endParaRPr lang="en-US" dirty="0"/>
          </a:p>
        </p:txBody>
      </p:sp>
      <p:sp>
        <p:nvSpPr>
          <p:cNvPr id="10" name="Rectangle 9"/>
          <p:cNvSpPr/>
          <p:nvPr/>
        </p:nvSpPr>
        <p:spPr>
          <a:xfrm>
            <a:off x="0" y="1905455"/>
            <a:ext cx="11421787" cy="3016210"/>
          </a:xfrm>
          <a:prstGeom prst="rect">
            <a:avLst/>
          </a:prstGeom>
        </p:spPr>
        <p:txBody>
          <a:bodyPr wrap="square">
            <a:spAutoFit/>
          </a:bodyPr>
          <a:lstStyle/>
          <a:p>
            <a:pPr algn="ctr"/>
            <a:endParaRPr lang="en-US" b="1" dirty="0">
              <a:latin typeface="Arial" panose="020B0604020202020204" pitchFamily="34" charset="0"/>
              <a:cs typeface="Arial" panose="020B0604020202020204" pitchFamily="34" charset="0"/>
            </a:endParaRPr>
          </a:p>
          <a:p>
            <a:pPr marL="285750" algn="ctr"/>
            <a:r>
              <a:rPr lang="en-US" sz="2800" b="1" dirty="0">
                <a:latin typeface="Arial" panose="020B0604020202020204" pitchFamily="34" charset="0"/>
                <a:cs typeface="Arial" panose="020B0604020202020204" pitchFamily="34" charset="0"/>
              </a:rPr>
              <a:t>    </a:t>
            </a:r>
            <a:endParaRPr lang="en-US" sz="2400" i="1" dirty="0">
              <a:latin typeface="Arial" panose="020B0604020202020204" pitchFamily="34" charset="0"/>
              <a:cs typeface="Arial" panose="020B0604020202020204" pitchFamily="34" charset="0"/>
            </a:endParaRPr>
          </a:p>
          <a:p>
            <a:pPr marL="742950" lvl="1" algn="ctr"/>
            <a:endParaRPr lang="en-US" sz="2400" dirty="0">
              <a:latin typeface="Arial" panose="020B0604020202020204" pitchFamily="34" charset="0"/>
              <a:cs typeface="Arial" panose="020B0604020202020204" pitchFamily="34" charset="0"/>
            </a:endParaRPr>
          </a:p>
          <a:p>
            <a:pPr marL="742950" lvl="1" algn="ctr"/>
            <a:endParaRPr lang="en-US" sz="2400" dirty="0">
              <a:latin typeface="Arial" panose="020B0604020202020204" pitchFamily="34" charset="0"/>
              <a:cs typeface="Arial" panose="020B0604020202020204" pitchFamily="34" charset="0"/>
            </a:endParaRPr>
          </a:p>
          <a:p>
            <a:pPr marL="742950" lvl="1" algn="ct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endParaRPr lang="en-US" sz="3200" dirty="0"/>
          </a:p>
        </p:txBody>
      </p:sp>
      <p:sp>
        <p:nvSpPr>
          <p:cNvPr id="5" name="Rectangle 4"/>
          <p:cNvSpPr/>
          <p:nvPr/>
        </p:nvSpPr>
        <p:spPr>
          <a:xfrm>
            <a:off x="585874" y="2113524"/>
            <a:ext cx="10715454" cy="3262432"/>
          </a:xfrm>
          <a:prstGeom prst="rect">
            <a:avLst/>
          </a:prstGeom>
        </p:spPr>
        <p:txBody>
          <a:bodyPr wrap="square">
            <a:spAutoFit/>
          </a:bodyPr>
          <a:lstStyle/>
          <a:p>
            <a:pPr algn="ctr"/>
            <a:endParaRPr lang="en-US" sz="3600" b="1" dirty="0">
              <a:latin typeface="Cambria" panose="02040503050406030204" pitchFamily="18" charset="0"/>
              <a:ea typeface="Cambria" panose="02040503050406030204" pitchFamily="18" charset="0"/>
              <a:cs typeface="Arial" panose="020B0604020202020204" pitchFamily="34" charset="0"/>
            </a:endParaRPr>
          </a:p>
          <a:p>
            <a:pPr algn="ctr"/>
            <a:endParaRPr lang="en-US" sz="3600" b="1" dirty="0">
              <a:latin typeface="Cambria" panose="02040503050406030204" pitchFamily="18" charset="0"/>
              <a:ea typeface="Cambria" panose="02040503050406030204" pitchFamily="18" charset="0"/>
              <a:cs typeface="Arial" panose="020B0604020202020204" pitchFamily="34" charset="0"/>
            </a:endParaRPr>
          </a:p>
          <a:p>
            <a:pPr algn="ctr"/>
            <a:r>
              <a:rPr lang="en-US" sz="7200" b="1" dirty="0">
                <a:latin typeface="Arial" panose="020B0604020202020204" pitchFamily="34" charset="0"/>
                <a:cs typeface="Arial" panose="020B0604020202020204" pitchFamily="34" charset="0"/>
              </a:rPr>
              <a:t> </a:t>
            </a:r>
            <a:br>
              <a:rPr lang="en-US" sz="5400" b="1" dirty="0">
                <a:latin typeface="Arial" panose="020B0604020202020204" pitchFamily="34" charset="0"/>
                <a:cs typeface="Arial" panose="020B0604020202020204" pitchFamily="34" charset="0"/>
              </a:rPr>
            </a:br>
            <a:endParaRPr lang="en-US" sz="5400" b="1" dirty="0">
              <a:latin typeface="Arial" panose="020B0604020202020204" pitchFamily="34" charset="0"/>
              <a:cs typeface="Arial" panose="020B0604020202020204" pitchFamily="34" charset="0"/>
            </a:endParaRPr>
          </a:p>
        </p:txBody>
      </p:sp>
      <p:sp>
        <p:nvSpPr>
          <p:cNvPr id="6" name="AutoShape 2" descr="50 Questions to Ask Before You Start a Business">
            <a:extLst>
              <a:ext uri="{FF2B5EF4-FFF2-40B4-BE49-F238E27FC236}">
                <a16:creationId xmlns:a16="http://schemas.microsoft.com/office/drawing/2014/main" id="{FD5D70F7-4496-4606-94DF-A9F81B29FA5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50 Questions to Ask Before You Start a Business">
            <a:extLst>
              <a:ext uri="{FF2B5EF4-FFF2-40B4-BE49-F238E27FC236}">
                <a16:creationId xmlns:a16="http://schemas.microsoft.com/office/drawing/2014/main" id="{C9BC5321-9D9F-41E7-84CE-94F5166EE84F}"/>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6" descr="50 Questions to Ask Before You Start a Business">
            <a:extLst>
              <a:ext uri="{FF2B5EF4-FFF2-40B4-BE49-F238E27FC236}">
                <a16:creationId xmlns:a16="http://schemas.microsoft.com/office/drawing/2014/main" id="{25457378-2265-4A40-B043-A371106E3164}"/>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8" descr="50 Questions to Ask Before You Start a Business">
            <a:extLst>
              <a:ext uri="{FF2B5EF4-FFF2-40B4-BE49-F238E27FC236}">
                <a16:creationId xmlns:a16="http://schemas.microsoft.com/office/drawing/2014/main" id="{80FD45BB-402B-448C-B087-29D84A8FC8FD}"/>
              </a:ext>
            </a:extLst>
          </p:cNvPr>
          <p:cNvSpPr>
            <a:spLocks noChangeAspect="1" noChangeArrowheads="1"/>
          </p:cNvSpPr>
          <p:nvPr/>
        </p:nvSpPr>
        <p:spPr bwMode="auto">
          <a:xfrm>
            <a:off x="6400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AutoShape 10" descr="50 Questions to Ask Before You Start a Business">
            <a:extLst>
              <a:ext uri="{FF2B5EF4-FFF2-40B4-BE49-F238E27FC236}">
                <a16:creationId xmlns:a16="http://schemas.microsoft.com/office/drawing/2014/main" id="{29E4336D-BE6A-4CC5-9A32-194A99BAC249}"/>
              </a:ext>
            </a:extLst>
          </p:cNvPr>
          <p:cNvSpPr>
            <a:spLocks noChangeAspect="1" noChangeArrowheads="1"/>
          </p:cNvSpPr>
          <p:nvPr/>
        </p:nvSpPr>
        <p:spPr bwMode="auto">
          <a:xfrm>
            <a:off x="6553200" y="3886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519254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pdate - Handwriting imag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5734" y="4295194"/>
            <a:ext cx="3674224" cy="2449483"/>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1737"/>
            <a:ext cx="12192000" cy="6876360"/>
          </a:xfrm>
          <a:prstGeom prst="rect">
            <a:avLst/>
          </a:prstGeom>
        </p:spPr>
      </p:pic>
      <p:sp>
        <p:nvSpPr>
          <p:cNvPr id="3" name="Title 2"/>
          <p:cNvSpPr>
            <a:spLocks noGrp="1"/>
          </p:cNvSpPr>
          <p:nvPr>
            <p:ph type="ctrTitle"/>
          </p:nvPr>
        </p:nvSpPr>
        <p:spPr>
          <a:xfrm>
            <a:off x="831274" y="1464129"/>
            <a:ext cx="9914312" cy="4349237"/>
          </a:xfrm>
        </p:spPr>
        <p:txBody>
          <a:bodyPr>
            <a:noAutofit/>
          </a:bodyPr>
          <a:lstStyle/>
          <a:p>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sz="4800" b="1" dirty="0">
                <a:solidFill>
                  <a:srgbClr val="0000FF"/>
                </a:solidFill>
                <a:latin typeface="Brush Script MT" panose="03060802040406070304" pitchFamily="66" charset="0"/>
              </a:rPr>
              <a:t>Great</a:t>
            </a:r>
            <a:r>
              <a:rPr lang="en-US" sz="4800" b="1" dirty="0">
                <a:latin typeface="Book Antiqua" panose="02040602050305030304" pitchFamily="18" charset="0"/>
              </a:rPr>
              <a:t> </a:t>
            </a:r>
            <a:r>
              <a:rPr lang="en-US" sz="4800" b="1" dirty="0">
                <a:latin typeface="Cambria" panose="02040503050406030204" pitchFamily="18" charset="0"/>
                <a:ea typeface="Cambria" panose="02040503050406030204" pitchFamily="18" charset="0"/>
              </a:rPr>
              <a:t>Progress Made, </a:t>
            </a:r>
            <a:r>
              <a:rPr lang="en-US" sz="4800" b="1" dirty="0">
                <a:solidFill>
                  <a:srgbClr val="0000FF"/>
                </a:solidFill>
                <a:latin typeface="Brush Script MT" panose="03060802040406070304" pitchFamily="66" charset="0"/>
              </a:rPr>
              <a:t>Greater Progress Maintained</a:t>
            </a:r>
            <a:r>
              <a:rPr lang="en-US" sz="4800" b="1" dirty="0">
                <a:latin typeface="Book Antiqua" panose="02040602050305030304" pitchFamily="18" charset="0"/>
              </a:rPr>
              <a:t>: </a:t>
            </a:r>
            <a:r>
              <a:rPr lang="en-US" sz="4800" b="1" dirty="0">
                <a:latin typeface="Cambria" panose="02040503050406030204" pitchFamily="18" charset="0"/>
                <a:ea typeface="Cambria" panose="02040503050406030204" pitchFamily="18" charset="0"/>
              </a:rPr>
              <a:t>A Snapshot of VSU’s Audit &amp; Compliance Efforts</a:t>
            </a:r>
            <a:br>
              <a:rPr lang="en-US" dirty="0">
                <a:latin typeface="Book Antiqua" panose="02040602050305030304" pitchFamily="18" charset="0"/>
              </a:rPr>
            </a:br>
            <a:r>
              <a:rPr lang="en-US" dirty="0"/>
              <a:t>  </a:t>
            </a:r>
            <a:r>
              <a:rPr lang="en-US" sz="4000" b="1" dirty="0">
                <a:latin typeface="Book Antiqua" panose="02040602050305030304" pitchFamily="18" charset="0"/>
              </a:rPr>
              <a:t> </a:t>
            </a:r>
            <a:br>
              <a:rPr lang="en-US" dirty="0"/>
            </a:br>
            <a:endParaRPr lang="en-US" sz="5400" b="1" dirty="0">
              <a:latin typeface="Arial" panose="020B0604020202020204" pitchFamily="34" charset="0"/>
              <a:cs typeface="Arial" panose="020B0604020202020204" pitchFamily="34" charset="0"/>
            </a:endParaRPr>
          </a:p>
        </p:txBody>
      </p:sp>
      <p:grpSp>
        <p:nvGrpSpPr>
          <p:cNvPr id="5" name="Group 4"/>
          <p:cNvGrpSpPr/>
          <p:nvPr/>
        </p:nvGrpSpPr>
        <p:grpSpPr>
          <a:xfrm>
            <a:off x="8262181" y="5359971"/>
            <a:ext cx="3700711" cy="1229088"/>
            <a:chOff x="226623" y="6072755"/>
            <a:chExt cx="4405934" cy="1822934"/>
          </a:xfrm>
        </p:grpSpPr>
        <p:sp>
          <p:nvSpPr>
            <p:cNvPr id="6" name="Rectangle 5"/>
            <p:cNvSpPr/>
            <p:nvPr/>
          </p:nvSpPr>
          <p:spPr>
            <a:xfrm>
              <a:off x="1833792" y="6192178"/>
              <a:ext cx="2798765" cy="130934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VSU Priority 5: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Diversify Financial Resources and Enhance Operational Effectiveness</a:t>
              </a:r>
              <a:endParaRPr kumimoji="0" lang="en-US" sz="12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7" name="Arrow: Pentagon 13">
              <a:extLst>
                <a:ext uri="{FF2B5EF4-FFF2-40B4-BE49-F238E27FC236}">
                  <a16:creationId xmlns:a16="http://schemas.microsoft.com/office/drawing/2014/main" id="{1A3029EC-5222-4B05-9B89-D8B8516768DF}"/>
                </a:ext>
              </a:extLst>
            </p:cNvPr>
            <p:cNvSpPr/>
            <p:nvPr/>
          </p:nvSpPr>
          <p:spPr>
            <a:xfrm rot="5400000">
              <a:off x="209597" y="6330881"/>
              <a:ext cx="1531759" cy="1243769"/>
            </a:xfrm>
            <a:prstGeom prst="homePlat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Arrow: Pentagon 31">
              <a:extLst>
                <a:ext uri="{FF2B5EF4-FFF2-40B4-BE49-F238E27FC236}">
                  <a16:creationId xmlns:a16="http://schemas.microsoft.com/office/drawing/2014/main" id="{D5D8A425-1202-4EC9-952B-699581E1BAF4}"/>
                </a:ext>
              </a:extLst>
            </p:cNvPr>
            <p:cNvSpPr/>
            <p:nvPr/>
          </p:nvSpPr>
          <p:spPr>
            <a:xfrm rot="5400000">
              <a:off x="55256" y="6244122"/>
              <a:ext cx="1822934" cy="1480199"/>
            </a:xfrm>
            <a:prstGeom prst="homePlate">
              <a:avLst/>
            </a:prstGeom>
            <a:noFill/>
            <a:ln w="31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p:cNvPicPr>
              <a:picLocks noChangeAspect="1"/>
            </p:cNvPicPr>
            <p:nvPr/>
          </p:nvPicPr>
          <p:blipFill>
            <a:blip r:embed="rId5">
              <a:duotone>
                <a:schemeClr val="accent5">
                  <a:shade val="45000"/>
                  <a:satMod val="135000"/>
                </a:schemeClr>
                <a:prstClr val="white"/>
              </a:duotone>
            </a:blip>
            <a:stretch>
              <a:fillRect/>
            </a:stretch>
          </p:blipFill>
          <p:spPr>
            <a:xfrm>
              <a:off x="468599" y="6241771"/>
              <a:ext cx="1013753" cy="671864"/>
            </a:xfrm>
            <a:prstGeom prst="rect">
              <a:avLst/>
            </a:prstGeom>
          </p:spPr>
        </p:pic>
      </p:grpSp>
    </p:spTree>
    <p:extLst>
      <p:ext uri="{BB962C8B-B14F-4D97-AF65-F5344CB8AC3E}">
        <p14:creationId xmlns:p14="http://schemas.microsoft.com/office/powerpoint/2010/main" val="413393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260"/>
            <a:ext cx="12192000" cy="6876360"/>
          </a:xfrm>
          <a:prstGeom prst="rect">
            <a:avLst/>
          </a:prstGeom>
        </p:spPr>
      </p:pic>
      <p:sp>
        <p:nvSpPr>
          <p:cNvPr id="3" name="Title 2"/>
          <p:cNvSpPr>
            <a:spLocks noGrp="1"/>
          </p:cNvSpPr>
          <p:nvPr>
            <p:ph type="ctrTitle"/>
          </p:nvPr>
        </p:nvSpPr>
        <p:spPr>
          <a:xfrm>
            <a:off x="1524000" y="1122363"/>
            <a:ext cx="9144000" cy="1848052"/>
          </a:xfrm>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r>
              <a:rPr lang="en-US" sz="4800" b="1" dirty="0">
                <a:latin typeface="Cambria" panose="02040503050406030204" pitchFamily="18" charset="0"/>
                <a:ea typeface="Cambria" panose="02040503050406030204" pitchFamily="18" charset="0"/>
                <a:cs typeface="Arial" panose="020B0604020202020204" pitchFamily="34" charset="0"/>
              </a:rPr>
              <a:t>Auditor of Public Accounts FY2023</a:t>
            </a:r>
            <a:br>
              <a:rPr lang="en-US" sz="4800" b="1" dirty="0">
                <a:latin typeface="Cambria" panose="02040503050406030204" pitchFamily="18" charset="0"/>
                <a:ea typeface="Cambria" panose="02040503050406030204" pitchFamily="18" charset="0"/>
                <a:cs typeface="Arial" panose="020B0604020202020204" pitchFamily="34" charset="0"/>
              </a:rPr>
            </a:br>
            <a:r>
              <a:rPr lang="en-US" sz="4800" b="1" dirty="0">
                <a:latin typeface="Cambria" panose="02040503050406030204" pitchFamily="18" charset="0"/>
                <a:ea typeface="Cambria" panose="02040503050406030204" pitchFamily="18" charset="0"/>
                <a:cs typeface="Arial" panose="020B0604020202020204" pitchFamily="34" charset="0"/>
              </a:rPr>
              <a:t>Report</a:t>
            </a:r>
            <a:endParaRPr lang="en-US" sz="2700" b="1" dirty="0">
              <a:latin typeface="Cambria" panose="02040503050406030204" pitchFamily="18" charset="0"/>
              <a:ea typeface="Cambria" panose="02040503050406030204" pitchFamily="18" charset="0"/>
              <a:cs typeface="Arial" panose="020B0604020202020204" pitchFamily="34" charset="0"/>
            </a:endParaRPr>
          </a:p>
        </p:txBody>
      </p:sp>
      <p:sp>
        <p:nvSpPr>
          <p:cNvPr id="5" name="Subtitle 4">
            <a:extLst>
              <a:ext uri="{FF2B5EF4-FFF2-40B4-BE49-F238E27FC236}">
                <a16:creationId xmlns:a16="http://schemas.microsoft.com/office/drawing/2014/main" id="{90FBFEAD-C63A-409F-99A1-E77C576B68EF}"/>
              </a:ext>
            </a:extLst>
          </p:cNvPr>
          <p:cNvSpPr>
            <a:spLocks noGrp="1"/>
          </p:cNvSpPr>
          <p:nvPr>
            <p:ph type="subTitle" idx="1"/>
          </p:nvPr>
        </p:nvSpPr>
        <p:spPr>
          <a:xfrm>
            <a:off x="1524000" y="3070167"/>
            <a:ext cx="8931215" cy="2772791"/>
          </a:xfrm>
        </p:spPr>
        <p:txBody>
          <a:bodyPr>
            <a:normAutofit lnSpcReduction="10000"/>
          </a:bodyPr>
          <a:lstStyle/>
          <a:p>
            <a:pPr lvl="1" algn="l"/>
            <a:endParaRPr lang="en-US" sz="3600" b="1" dirty="0">
              <a:latin typeface="Cambria" panose="02040503050406030204" pitchFamily="18" charset="0"/>
              <a:ea typeface="Cambria" panose="02040503050406030204" pitchFamily="18" charset="0"/>
            </a:endParaRPr>
          </a:p>
          <a:p>
            <a:pPr lvl="1" algn="l"/>
            <a:r>
              <a:rPr lang="en-US" sz="3600" b="1" dirty="0">
                <a:latin typeface="Cambria" panose="02040503050406030204" pitchFamily="18" charset="0"/>
                <a:ea typeface="Cambria" panose="02040503050406030204" pitchFamily="18" charset="0"/>
              </a:rPr>
              <a:t>No Material Weaknesses</a:t>
            </a:r>
          </a:p>
          <a:p>
            <a:pPr lvl="1" algn="l"/>
            <a:r>
              <a:rPr lang="en-US" sz="3600" b="1" dirty="0">
                <a:latin typeface="Cambria" panose="02040503050406030204" pitchFamily="18" charset="0"/>
                <a:ea typeface="Cambria" panose="02040503050406030204" pitchFamily="18" charset="0"/>
              </a:rPr>
              <a:t>5 Significant Deficiencies Identified</a:t>
            </a:r>
          </a:p>
          <a:p>
            <a:pPr lvl="1" algn="l"/>
            <a:r>
              <a:rPr lang="en-US" sz="3600" b="1" dirty="0">
                <a:latin typeface="Cambria" panose="02040503050406030204" pitchFamily="18" charset="0"/>
                <a:ea typeface="Cambria" panose="02040503050406030204" pitchFamily="18" charset="0"/>
              </a:rPr>
              <a:t>3 Repeats (1 partial)</a:t>
            </a:r>
          </a:p>
          <a:p>
            <a:pPr lvl="1" algn="l"/>
            <a:r>
              <a:rPr lang="en-US" sz="3600" b="1" dirty="0">
                <a:latin typeface="Cambria" panose="02040503050406030204" pitchFamily="18" charset="0"/>
                <a:ea typeface="Cambria" panose="02040503050406030204" pitchFamily="18" charset="0"/>
              </a:rPr>
              <a:t>2 New Findings</a:t>
            </a:r>
          </a:p>
          <a:p>
            <a:pPr marL="914400" lvl="1" indent="-457200" algn="l">
              <a:buFont typeface="Arial" panose="020B0604020202020204" pitchFamily="34" charset="0"/>
              <a:buChar char="•"/>
            </a:pPr>
            <a:endParaRPr lang="en-US" sz="3600" b="1" dirty="0">
              <a:latin typeface="Book Antiqua" panose="02040602050305030304" pitchFamily="18" charset="0"/>
            </a:endParaRPr>
          </a:p>
          <a:p>
            <a:pPr lvl="1" algn="l"/>
            <a:endParaRPr lang="en-US" sz="2400" b="1" dirty="0">
              <a:latin typeface="Book Antiqua" panose="02040602050305030304" pitchFamily="18" charset="0"/>
            </a:endParaRPr>
          </a:p>
          <a:p>
            <a:pPr marL="457200" indent="-457200" algn="l">
              <a:buFont typeface="Arial" panose="020B0604020202020204" pitchFamily="34" charset="0"/>
              <a:buChar char="•"/>
            </a:pPr>
            <a:endParaRPr lang="en-US" sz="2800" b="1" dirty="0">
              <a:latin typeface="Book Antiqua" panose="02040602050305030304" pitchFamily="18" charset="0"/>
            </a:endParaRPr>
          </a:p>
          <a:p>
            <a:pPr marL="457200" indent="-457200" algn="l">
              <a:buFont typeface="Arial" panose="020B0604020202020204" pitchFamily="34" charset="0"/>
              <a:buChar char="•"/>
            </a:pPr>
            <a:endParaRPr lang="en-US" sz="2800" b="1" dirty="0">
              <a:latin typeface="Book Antiqua" panose="02040602050305030304" pitchFamily="18" charset="0"/>
            </a:endParaRPr>
          </a:p>
          <a:p>
            <a:endParaRPr lang="en-US" sz="2800" b="1" dirty="0">
              <a:latin typeface="Book Antiqua" panose="02040602050305030304" pitchFamily="18" charset="0"/>
            </a:endParaRPr>
          </a:p>
        </p:txBody>
      </p:sp>
    </p:spTree>
    <p:extLst>
      <p:ext uri="{BB962C8B-B14F-4D97-AF65-F5344CB8AC3E}">
        <p14:creationId xmlns:p14="http://schemas.microsoft.com/office/powerpoint/2010/main" val="180991669"/>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260"/>
            <a:ext cx="12192000" cy="6876360"/>
          </a:xfrm>
          <a:prstGeom prst="rect">
            <a:avLst/>
          </a:prstGeom>
        </p:spPr>
      </p:pic>
      <p:sp>
        <p:nvSpPr>
          <p:cNvPr id="3" name="Title 2"/>
          <p:cNvSpPr>
            <a:spLocks noGrp="1"/>
          </p:cNvSpPr>
          <p:nvPr>
            <p:ph type="ctrTitle"/>
          </p:nvPr>
        </p:nvSpPr>
        <p:spPr>
          <a:xfrm>
            <a:off x="1524000" y="1122363"/>
            <a:ext cx="8931215" cy="1121375"/>
          </a:xfrm>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r>
              <a:rPr lang="en-US" sz="4000" b="1" dirty="0">
                <a:latin typeface="Cambria" panose="02040503050406030204" pitchFamily="18" charset="0"/>
                <a:ea typeface="Cambria" panose="02040503050406030204" pitchFamily="18" charset="0"/>
                <a:cs typeface="Arial" panose="020B0604020202020204" pitchFamily="34" charset="0"/>
              </a:rPr>
              <a:t>Auditor of Public Accounts FY2023</a:t>
            </a:r>
            <a:br>
              <a:rPr lang="en-US" sz="4000" b="1" dirty="0">
                <a:latin typeface="Cambria" panose="02040503050406030204" pitchFamily="18" charset="0"/>
                <a:ea typeface="Cambria" panose="02040503050406030204" pitchFamily="18" charset="0"/>
                <a:cs typeface="Arial" panose="020B0604020202020204" pitchFamily="34" charset="0"/>
              </a:rPr>
            </a:br>
            <a:r>
              <a:rPr lang="en-US" sz="4000" b="1" dirty="0">
                <a:latin typeface="Cambria" panose="02040503050406030204" pitchFamily="18" charset="0"/>
                <a:ea typeface="Cambria" panose="02040503050406030204" pitchFamily="18" charset="0"/>
                <a:cs typeface="Arial" panose="020B0604020202020204" pitchFamily="34" charset="0"/>
              </a:rPr>
              <a:t>Report</a:t>
            </a:r>
          </a:p>
        </p:txBody>
      </p:sp>
      <p:sp>
        <p:nvSpPr>
          <p:cNvPr id="5" name="Subtitle 4">
            <a:extLst>
              <a:ext uri="{FF2B5EF4-FFF2-40B4-BE49-F238E27FC236}">
                <a16:creationId xmlns:a16="http://schemas.microsoft.com/office/drawing/2014/main" id="{90FBFEAD-C63A-409F-99A1-E77C576B68EF}"/>
              </a:ext>
            </a:extLst>
          </p:cNvPr>
          <p:cNvSpPr>
            <a:spLocks noGrp="1"/>
          </p:cNvSpPr>
          <p:nvPr>
            <p:ph type="subTitle" idx="1"/>
          </p:nvPr>
        </p:nvSpPr>
        <p:spPr>
          <a:xfrm>
            <a:off x="1524000" y="2374366"/>
            <a:ext cx="8931215" cy="4438735"/>
          </a:xfrm>
        </p:spPr>
        <p:txBody>
          <a:bodyPr>
            <a:normAutofit/>
          </a:bodyPr>
          <a:lstStyle/>
          <a:p>
            <a:pPr marL="1885950" lvl="3" indent="-514350" algn="l">
              <a:buFont typeface="+mj-lt"/>
              <a:buAutoNum type="arabicPeriod"/>
            </a:pPr>
            <a:r>
              <a:rPr lang="en-US" sz="3200" b="1" dirty="0">
                <a:latin typeface="Cambria" panose="02040503050406030204" pitchFamily="18" charset="0"/>
                <a:ea typeface="Cambria" panose="02040503050406030204" pitchFamily="18" charset="0"/>
              </a:rPr>
              <a:t>Engage and Use ECOS to Provide Required Active Oversight (New)</a:t>
            </a:r>
          </a:p>
          <a:p>
            <a:pPr marL="1885950" lvl="3" indent="-514350" algn="l">
              <a:buFont typeface="+mj-lt"/>
              <a:buAutoNum type="arabicPeriod"/>
            </a:pPr>
            <a:r>
              <a:rPr lang="en-US" sz="3200" b="1" dirty="0">
                <a:latin typeface="Cambria" panose="02040503050406030204" pitchFamily="18" charset="0"/>
                <a:ea typeface="Cambria" panose="02040503050406030204" pitchFamily="18" charset="0"/>
              </a:rPr>
              <a:t>Improve Router Security (New)</a:t>
            </a:r>
          </a:p>
          <a:p>
            <a:pPr marL="1885950" lvl="3" indent="-514350" algn="l">
              <a:buFont typeface="+mj-lt"/>
              <a:buAutoNum type="arabicPeriod"/>
            </a:pPr>
            <a:r>
              <a:rPr lang="en-US" sz="3200" b="1" dirty="0">
                <a:latin typeface="Cambria" panose="02040503050406030204" pitchFamily="18" charset="0"/>
                <a:ea typeface="Cambria" panose="02040503050406030204" pitchFamily="18" charset="0"/>
              </a:rPr>
              <a:t>Improve Access &amp; Account</a:t>
            </a:r>
          </a:p>
          <a:p>
            <a:pPr lvl="3" algn="l"/>
            <a:r>
              <a:rPr lang="en-US" sz="3200" b="1" dirty="0">
                <a:latin typeface="Cambria" panose="02040503050406030204" pitchFamily="18" charset="0"/>
                <a:ea typeface="Cambria" panose="02040503050406030204" pitchFamily="18" charset="0"/>
              </a:rPr>
              <a:t>	Management Controls (Repeat)</a:t>
            </a:r>
          </a:p>
          <a:p>
            <a:pPr marL="1885950" lvl="3" indent="-514350" algn="l">
              <a:buAutoNum type="arabicPeriod" startAt="4"/>
            </a:pPr>
            <a:r>
              <a:rPr lang="en-US" sz="3200" b="1" dirty="0">
                <a:latin typeface="Cambria" panose="02040503050406030204" pitchFamily="18" charset="0"/>
                <a:ea typeface="Cambria" panose="02040503050406030204" pitchFamily="18" charset="0"/>
              </a:rPr>
              <a:t>Improve Financial Reporting Review      Process (Repeat)</a:t>
            </a:r>
          </a:p>
          <a:p>
            <a:pPr marL="1885950" lvl="3" indent="-514350" algn="l">
              <a:buAutoNum type="arabicPeriod" startAt="4"/>
            </a:pPr>
            <a:r>
              <a:rPr lang="en-US" sz="3200" b="1" dirty="0">
                <a:latin typeface="Cambria" panose="02040503050406030204" pitchFamily="18" charset="0"/>
                <a:ea typeface="Cambria" panose="02040503050406030204" pitchFamily="18" charset="0"/>
              </a:rPr>
              <a:t>Improve Service Provider Oversight (Repeat)</a:t>
            </a:r>
          </a:p>
          <a:p>
            <a:pPr marL="1828800" lvl="3" indent="-457200" algn="l">
              <a:buFont typeface="Arial" panose="020B0604020202020204" pitchFamily="34" charset="0"/>
              <a:buChar char="•"/>
            </a:pPr>
            <a:endParaRPr lang="en-US" sz="3000" b="1" dirty="0">
              <a:latin typeface="Cambria" panose="02040503050406030204" pitchFamily="18" charset="0"/>
              <a:ea typeface="Cambria" panose="02040503050406030204" pitchFamily="18" charset="0"/>
            </a:endParaRPr>
          </a:p>
          <a:p>
            <a:pPr marL="1371600" lvl="2" indent="-457200" algn="l">
              <a:buFont typeface="Arial" panose="020B0604020202020204" pitchFamily="34" charset="0"/>
              <a:buChar char="•"/>
            </a:pPr>
            <a:endParaRPr lang="en-US" sz="3400" b="1" dirty="0">
              <a:latin typeface="Book Antiqua" panose="02040602050305030304" pitchFamily="18" charset="0"/>
            </a:endParaRPr>
          </a:p>
          <a:p>
            <a:pPr lvl="1" algn="l"/>
            <a:endParaRPr lang="en-US" sz="2400" b="1" dirty="0">
              <a:latin typeface="Book Antiqua" panose="02040602050305030304" pitchFamily="18" charset="0"/>
            </a:endParaRPr>
          </a:p>
          <a:p>
            <a:pPr marL="457200" indent="-457200" algn="l">
              <a:buFont typeface="Arial" panose="020B0604020202020204" pitchFamily="34" charset="0"/>
              <a:buChar char="•"/>
            </a:pPr>
            <a:endParaRPr lang="en-US" sz="2800" b="1" dirty="0">
              <a:latin typeface="Book Antiqua" panose="02040602050305030304" pitchFamily="18" charset="0"/>
            </a:endParaRPr>
          </a:p>
          <a:p>
            <a:pPr marL="457200" indent="-457200" algn="l">
              <a:buFont typeface="Arial" panose="020B0604020202020204" pitchFamily="34" charset="0"/>
              <a:buChar char="•"/>
            </a:pPr>
            <a:endParaRPr lang="en-US" sz="2800" b="1" dirty="0">
              <a:latin typeface="Book Antiqua" panose="02040602050305030304" pitchFamily="18" charset="0"/>
            </a:endParaRPr>
          </a:p>
          <a:p>
            <a:endParaRPr lang="en-US" sz="2800" b="1" dirty="0">
              <a:latin typeface="Book Antiqua" panose="02040602050305030304" pitchFamily="18" charset="0"/>
            </a:endParaRPr>
          </a:p>
        </p:txBody>
      </p:sp>
    </p:spTree>
    <p:extLst>
      <p:ext uri="{BB962C8B-B14F-4D97-AF65-F5344CB8AC3E}">
        <p14:creationId xmlns:p14="http://schemas.microsoft.com/office/powerpoint/2010/main" val="3022322190"/>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260"/>
            <a:ext cx="12192000" cy="6876360"/>
          </a:xfrm>
          <a:prstGeom prst="rect">
            <a:avLst/>
          </a:prstGeom>
        </p:spPr>
      </p:pic>
      <p:sp>
        <p:nvSpPr>
          <p:cNvPr id="3" name="Title 2"/>
          <p:cNvSpPr>
            <a:spLocks noGrp="1"/>
          </p:cNvSpPr>
          <p:nvPr>
            <p:ph type="ctrTitle"/>
          </p:nvPr>
        </p:nvSpPr>
        <p:spPr>
          <a:xfrm>
            <a:off x="1524000" y="1122363"/>
            <a:ext cx="9064598" cy="1513261"/>
          </a:xfrm>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r>
              <a:rPr lang="en-US" sz="4000" b="1" dirty="0">
                <a:latin typeface="Cambria" panose="02040503050406030204" pitchFamily="18" charset="0"/>
                <a:ea typeface="Cambria" panose="02040503050406030204" pitchFamily="18" charset="0"/>
                <a:cs typeface="Arial" panose="020B0604020202020204" pitchFamily="34" charset="0"/>
              </a:rPr>
              <a:t>Auditor of Public Accounts FY2023</a:t>
            </a:r>
            <a:br>
              <a:rPr lang="en-US" sz="4000" b="1" dirty="0">
                <a:latin typeface="Cambria" panose="02040503050406030204" pitchFamily="18" charset="0"/>
                <a:ea typeface="Cambria" panose="02040503050406030204" pitchFamily="18" charset="0"/>
                <a:cs typeface="Arial" panose="020B0604020202020204" pitchFamily="34" charset="0"/>
              </a:rPr>
            </a:br>
            <a:r>
              <a:rPr lang="en-US" sz="4000" b="1" dirty="0">
                <a:latin typeface="Cambria" panose="02040503050406030204" pitchFamily="18" charset="0"/>
                <a:ea typeface="Cambria" panose="02040503050406030204" pitchFamily="18" charset="0"/>
                <a:cs typeface="Arial" panose="020B0604020202020204" pitchFamily="34" charset="0"/>
              </a:rPr>
              <a:t>Report</a:t>
            </a:r>
          </a:p>
        </p:txBody>
      </p:sp>
      <p:sp>
        <p:nvSpPr>
          <p:cNvPr id="5" name="Subtitle 4">
            <a:extLst>
              <a:ext uri="{FF2B5EF4-FFF2-40B4-BE49-F238E27FC236}">
                <a16:creationId xmlns:a16="http://schemas.microsoft.com/office/drawing/2014/main" id="{90FBFEAD-C63A-409F-99A1-E77C576B68EF}"/>
              </a:ext>
            </a:extLst>
          </p:cNvPr>
          <p:cNvSpPr>
            <a:spLocks noGrp="1"/>
          </p:cNvSpPr>
          <p:nvPr>
            <p:ph type="subTitle" idx="1"/>
          </p:nvPr>
        </p:nvSpPr>
        <p:spPr>
          <a:xfrm>
            <a:off x="1897955" y="2750884"/>
            <a:ext cx="5417245" cy="3898576"/>
          </a:xfrm>
        </p:spPr>
        <p:txBody>
          <a:bodyPr>
            <a:normAutofit/>
          </a:bodyPr>
          <a:lstStyle/>
          <a:p>
            <a:pPr marL="1371600" lvl="2" indent="-457200" algn="l">
              <a:buFont typeface="Arial" panose="020B0604020202020204" pitchFamily="34" charset="0"/>
              <a:buChar char="•"/>
            </a:pPr>
            <a:r>
              <a:rPr lang="en-US" sz="3400" b="1" dirty="0">
                <a:latin typeface="Cambria" panose="02040503050406030204" pitchFamily="18" charset="0"/>
                <a:ea typeface="Cambria" panose="02040503050406030204" pitchFamily="18" charset="0"/>
              </a:rPr>
              <a:t>CONCURRENCE vs. NON-CONCURRENCE</a:t>
            </a:r>
          </a:p>
          <a:p>
            <a:pPr marL="1371600" lvl="2" indent="-457200" algn="l">
              <a:buFont typeface="Arial" panose="020B0604020202020204" pitchFamily="34" charset="0"/>
              <a:buChar char="•"/>
            </a:pPr>
            <a:r>
              <a:rPr lang="en-US" sz="3400" b="1" dirty="0">
                <a:latin typeface="Cambria" panose="02040503050406030204" pitchFamily="18" charset="0"/>
                <a:ea typeface="Cambria" panose="02040503050406030204" pitchFamily="18" charset="0"/>
              </a:rPr>
              <a:t>CORRECTIVE ACTION UNDERWAY</a:t>
            </a:r>
          </a:p>
          <a:p>
            <a:pPr marL="1371600" lvl="2" indent="-457200" algn="l">
              <a:buFont typeface="Arial" panose="020B0604020202020204" pitchFamily="34" charset="0"/>
              <a:buChar char="•"/>
            </a:pPr>
            <a:r>
              <a:rPr lang="en-US" sz="3400" b="1" dirty="0">
                <a:latin typeface="Cambria" panose="02040503050406030204" pitchFamily="18" charset="0"/>
                <a:ea typeface="Cambria" panose="02040503050406030204" pitchFamily="18" charset="0"/>
              </a:rPr>
              <a:t>LOOKING AHEAD</a:t>
            </a:r>
          </a:p>
          <a:p>
            <a:pPr lvl="1" algn="l"/>
            <a:endParaRPr lang="en-US" sz="2400" b="1" dirty="0">
              <a:latin typeface="Book Antiqua" panose="02040602050305030304" pitchFamily="18" charset="0"/>
            </a:endParaRPr>
          </a:p>
          <a:p>
            <a:pPr marL="457200" indent="-457200" algn="l">
              <a:buFont typeface="Arial" panose="020B0604020202020204" pitchFamily="34" charset="0"/>
              <a:buChar char="•"/>
            </a:pPr>
            <a:endParaRPr lang="en-US" sz="2800" b="1" dirty="0">
              <a:latin typeface="Book Antiqua" panose="02040602050305030304" pitchFamily="18" charset="0"/>
            </a:endParaRPr>
          </a:p>
          <a:p>
            <a:pPr algn="l"/>
            <a:endParaRPr lang="en-US" sz="2800" b="1" dirty="0">
              <a:latin typeface="Book Antiqua" panose="02040602050305030304" pitchFamily="18" charset="0"/>
            </a:endParaRPr>
          </a:p>
          <a:p>
            <a:endParaRPr lang="en-US" sz="2800" b="1" dirty="0">
              <a:latin typeface="Book Antiqua" panose="02040602050305030304" pitchFamily="18" charset="0"/>
            </a:endParaRPr>
          </a:p>
        </p:txBody>
      </p:sp>
      <p:pic>
        <p:nvPicPr>
          <p:cNvPr id="6" name="Picture 5">
            <a:extLst>
              <a:ext uri="{FF2B5EF4-FFF2-40B4-BE49-F238E27FC236}">
                <a16:creationId xmlns:a16="http://schemas.microsoft.com/office/drawing/2014/main" id="{A0C26F46-01CC-4B6C-931F-99D93B417F2B}"/>
              </a:ext>
            </a:extLst>
          </p:cNvPr>
          <p:cNvPicPr>
            <a:picLocks noChangeAspect="1"/>
          </p:cNvPicPr>
          <p:nvPr/>
        </p:nvPicPr>
        <p:blipFill>
          <a:blip r:embed="rId4"/>
          <a:stretch>
            <a:fillRect/>
          </a:stretch>
        </p:blipFill>
        <p:spPr>
          <a:xfrm>
            <a:off x="7461197" y="2750885"/>
            <a:ext cx="4295374" cy="3898576"/>
          </a:xfrm>
          <a:prstGeom prst="rect">
            <a:avLst/>
          </a:prstGeom>
        </p:spPr>
      </p:pic>
    </p:spTree>
    <p:extLst>
      <p:ext uri="{BB962C8B-B14F-4D97-AF65-F5344CB8AC3E}">
        <p14:creationId xmlns:p14="http://schemas.microsoft.com/office/powerpoint/2010/main" val="2328746577"/>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76360"/>
          </a:xfrm>
          <a:prstGeom prst="rect">
            <a:avLst/>
          </a:prstGeom>
        </p:spPr>
      </p:pic>
      <p:sp>
        <p:nvSpPr>
          <p:cNvPr id="3" name="Title 2"/>
          <p:cNvSpPr>
            <a:spLocks noGrp="1"/>
          </p:cNvSpPr>
          <p:nvPr>
            <p:ph type="ctrTitle"/>
          </p:nvPr>
        </p:nvSpPr>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90FBFEAD-C63A-409F-99A1-E77C576B68EF}"/>
              </a:ext>
            </a:extLst>
          </p:cNvPr>
          <p:cNvSpPr>
            <a:spLocks noGrp="1"/>
          </p:cNvSpPr>
          <p:nvPr>
            <p:ph type="subTitle" idx="1"/>
          </p:nvPr>
        </p:nvSpPr>
        <p:spPr/>
        <p:txBody>
          <a:bodyPr/>
          <a:lstStyle/>
          <a:p>
            <a:endParaRPr lang="en-US" dirty="0"/>
          </a:p>
        </p:txBody>
      </p:sp>
      <p:sp>
        <p:nvSpPr>
          <p:cNvPr id="10" name="TextBox 9">
            <a:extLst>
              <a:ext uri="{FF2B5EF4-FFF2-40B4-BE49-F238E27FC236}">
                <a16:creationId xmlns:a16="http://schemas.microsoft.com/office/drawing/2014/main" id="{2C30ACFA-203C-46FD-A0B0-0E2AD02D85CF}"/>
              </a:ext>
            </a:extLst>
          </p:cNvPr>
          <p:cNvSpPr txBox="1"/>
          <p:nvPr/>
        </p:nvSpPr>
        <p:spPr>
          <a:xfrm>
            <a:off x="0" y="2609631"/>
            <a:ext cx="12107160"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sng" strike="noStrike" kern="1200" cap="none" spc="0" normalizeH="0" baseline="0" noProof="0" dirty="0">
                <a:ln>
                  <a:noFill/>
                </a:ln>
                <a:solidFill>
                  <a:prstClr val="black"/>
                </a:solidFill>
                <a:effectLst/>
                <a:uLnTx/>
                <a:uFillTx/>
                <a:latin typeface="Book Antiqua" panose="02040602050305030304" pitchFamily="18" charset="0"/>
                <a:ea typeface="Cambria" panose="02040503050406030204" pitchFamily="18" charset="0"/>
                <a:cs typeface="+mn-cs"/>
              </a:rPr>
              <a:t>Internal Audit Update</a:t>
            </a:r>
          </a:p>
        </p:txBody>
      </p:sp>
      <p:pic>
        <p:nvPicPr>
          <p:cNvPr id="8" name="Picture 7">
            <a:extLst>
              <a:ext uri="{FF2B5EF4-FFF2-40B4-BE49-F238E27FC236}">
                <a16:creationId xmlns:a16="http://schemas.microsoft.com/office/drawing/2014/main" id="{9182FEF2-4EA5-484E-A4C3-FB9F8E518A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5046" y="4055048"/>
            <a:ext cx="4538443" cy="2312196"/>
          </a:xfrm>
          <a:prstGeom prst="rect">
            <a:avLst/>
          </a:prstGeom>
        </p:spPr>
      </p:pic>
    </p:spTree>
    <p:extLst>
      <p:ext uri="{BB962C8B-B14F-4D97-AF65-F5344CB8AC3E}">
        <p14:creationId xmlns:p14="http://schemas.microsoft.com/office/powerpoint/2010/main" val="2184494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2460"/>
            <a:ext cx="12192000" cy="6876360"/>
          </a:xfrm>
          <a:prstGeom prst="rect">
            <a:avLst/>
          </a:prstGeom>
        </p:spPr>
      </p:pic>
      <p:sp>
        <p:nvSpPr>
          <p:cNvPr id="3" name="Title 2"/>
          <p:cNvSpPr>
            <a:spLocks noGrp="1"/>
          </p:cNvSpPr>
          <p:nvPr>
            <p:ph type="title"/>
          </p:nvPr>
        </p:nvSpPr>
        <p:spPr>
          <a:xfrm>
            <a:off x="763555" y="922710"/>
            <a:ext cx="10515600" cy="1325563"/>
          </a:xfrm>
        </p:spPr>
        <p:txBody>
          <a:bodyPr>
            <a:normAutofit fontScale="90000"/>
          </a:bodyPr>
          <a:lstStyle/>
          <a:p>
            <a:pPr algn="ct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3600" b="1" u="sng" dirty="0">
                <a:latin typeface="Cambria" panose="02040503050406030204" pitchFamily="18" charset="0"/>
                <a:ea typeface="Cambria" panose="02040503050406030204" pitchFamily="18" charset="0"/>
                <a:cs typeface="Arial" panose="020B0604020202020204" pitchFamily="34" charset="0"/>
              </a:rPr>
              <a:t>Internal Audit Update Agenda</a:t>
            </a: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5" name="Content Placeholder 4">
            <a:extLst>
              <a:ext uri="{FF2B5EF4-FFF2-40B4-BE49-F238E27FC236}">
                <a16:creationId xmlns:a16="http://schemas.microsoft.com/office/drawing/2014/main" id="{3261AF37-CC74-44C6-8915-A0F91C1B356F}"/>
              </a:ext>
            </a:extLst>
          </p:cNvPr>
          <p:cNvSpPr>
            <a:spLocks noGrp="1"/>
          </p:cNvSpPr>
          <p:nvPr>
            <p:ph idx="1"/>
          </p:nvPr>
        </p:nvSpPr>
        <p:spPr>
          <a:xfrm>
            <a:off x="838200" y="2248273"/>
            <a:ext cx="10515600" cy="3928690"/>
          </a:xfrm>
        </p:spPr>
        <p:txBody>
          <a:bodyPr/>
          <a:lstStyle/>
          <a:p>
            <a:pPr marL="0" indent="0">
              <a:buNone/>
            </a:pPr>
            <a:endParaRPr lang="en-US" dirty="0"/>
          </a:p>
          <a:p>
            <a:pPr marL="0" indent="0">
              <a:buNone/>
            </a:pPr>
            <a:r>
              <a:rPr lang="en-US" dirty="0">
                <a:latin typeface="Cambria" panose="02040503050406030204" pitchFamily="18" charset="0"/>
                <a:ea typeface="Cambria" panose="02040503050406030204" pitchFamily="18" charset="0"/>
              </a:rPr>
              <a:t>I.  Audit Status/Progress since last meeting</a:t>
            </a:r>
          </a:p>
          <a:p>
            <a:endParaRPr lang="en-US" dirty="0">
              <a:latin typeface="Cambria" panose="02040503050406030204" pitchFamily="18" charset="0"/>
              <a:ea typeface="Cambria" panose="02040503050406030204" pitchFamily="18" charset="0"/>
            </a:endParaRPr>
          </a:p>
          <a:p>
            <a:pPr marL="571500" indent="-571500">
              <a:buAutoNum type="romanUcPeriod" startAt="2"/>
            </a:pPr>
            <a:r>
              <a:rPr lang="en-US" dirty="0">
                <a:latin typeface="Cambria" panose="02040503050406030204" pitchFamily="18" charset="0"/>
                <a:ea typeface="Cambria" panose="02040503050406030204" pitchFamily="18" charset="0"/>
              </a:rPr>
              <a:t>Small Purchase Charge Card Audit</a:t>
            </a:r>
          </a:p>
          <a:p>
            <a:pPr marL="571500" indent="-571500">
              <a:buAutoNum type="romanUcPeriod" startAt="2"/>
            </a:pPr>
            <a:endParaRPr lang="en-US" dirty="0">
              <a:latin typeface="Cambria" panose="02040503050406030204" pitchFamily="18" charset="0"/>
              <a:ea typeface="Cambria" panose="02040503050406030204" pitchFamily="18" charset="0"/>
            </a:endParaRPr>
          </a:p>
          <a:p>
            <a:pPr marL="571500" indent="-571500">
              <a:buAutoNum type="romanUcPeriod" startAt="2"/>
            </a:pPr>
            <a:r>
              <a:rPr lang="en-US" dirty="0">
                <a:latin typeface="Cambria" panose="02040503050406030204" pitchFamily="18" charset="0"/>
                <a:ea typeface="Cambria" panose="02040503050406030204" pitchFamily="18" charset="0"/>
              </a:rPr>
              <a:t>Closed Session</a:t>
            </a:r>
          </a:p>
          <a:p>
            <a:pPr marL="571500" indent="-571500">
              <a:buAutoNum type="romanUcPeriod" startAt="2"/>
            </a:pP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63667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92460"/>
            <a:ext cx="12192000" cy="6876360"/>
          </a:xfrm>
          <a:prstGeom prst="rect">
            <a:avLst/>
          </a:prstGeom>
        </p:spPr>
      </p:pic>
      <p:sp>
        <p:nvSpPr>
          <p:cNvPr id="3" name="Title 2"/>
          <p:cNvSpPr>
            <a:spLocks noGrp="1"/>
          </p:cNvSpPr>
          <p:nvPr>
            <p:ph type="title"/>
          </p:nvPr>
        </p:nvSpPr>
        <p:spPr>
          <a:xfrm>
            <a:off x="838200" y="655906"/>
            <a:ext cx="10515600" cy="1325563"/>
          </a:xfrm>
        </p:spPr>
        <p:txBody>
          <a:bodyPr>
            <a:normAutofit fontScale="90000"/>
          </a:bodyPr>
          <a:lstStyle/>
          <a:p>
            <a:pPr algn="ct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5300" b="1" dirty="0">
                <a:latin typeface="Book Antiqua" panose="02040602050305030304" pitchFamily="18" charset="0"/>
                <a:cs typeface="Arial" panose="020B0604020202020204" pitchFamily="34" charset="0"/>
              </a:rPr>
              <a:t>Where are we now?</a:t>
            </a:r>
            <a:br>
              <a:rPr lang="en-US" sz="53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A970E462-5563-44C5-A819-4041F4500378}"/>
              </a:ext>
            </a:extLst>
          </p:cNvPr>
          <p:cNvSpPr>
            <a:spLocks noGrp="1"/>
          </p:cNvSpPr>
          <p:nvPr>
            <p:ph idx="1"/>
          </p:nvPr>
        </p:nvSpPr>
        <p:spPr>
          <a:xfrm>
            <a:off x="838200" y="1981469"/>
            <a:ext cx="10515600" cy="4676908"/>
          </a:xfrm>
        </p:spPr>
        <p:txBody>
          <a:bodyPr>
            <a:normAutofit/>
          </a:bodyPr>
          <a:lstStyle/>
          <a:p>
            <a:r>
              <a:rPr lang="en-US" sz="2600" dirty="0">
                <a:latin typeface="Book Antiqua" panose="02040602050305030304" pitchFamily="18" charset="0"/>
              </a:rPr>
              <a:t>Our Internal Quality Assessment Review is complete and we are compiling the areas for improvement and implementing corrective action where necessary.  Our assessment will be used by the external validator in completing our full QAR.</a:t>
            </a:r>
          </a:p>
          <a:p>
            <a:endParaRPr lang="en-US" sz="2600" dirty="0">
              <a:latin typeface="Book Antiqua" panose="02040602050305030304" pitchFamily="18" charset="0"/>
            </a:endParaRPr>
          </a:p>
          <a:p>
            <a:r>
              <a:rPr lang="en-US" sz="2600" dirty="0">
                <a:latin typeface="Book Antiqua" panose="02040602050305030304" pitchFamily="18" charset="0"/>
              </a:rPr>
              <a:t>We have started an audit of the Travel Charge Card Program and anticipate issuing a report in January</a:t>
            </a:r>
          </a:p>
          <a:p>
            <a:endParaRPr lang="en-US" sz="2600" dirty="0">
              <a:latin typeface="Book Antiqua" panose="02040602050305030304" pitchFamily="18" charset="0"/>
            </a:endParaRPr>
          </a:p>
          <a:p>
            <a:r>
              <a:rPr lang="en-US" sz="2600" dirty="0">
                <a:latin typeface="Book Antiqua" panose="02040602050305030304" pitchFamily="18" charset="0"/>
              </a:rPr>
              <a:t>The Capital Outlay audit2, which was put on hold due to staffing issues and the internal QAR, will resume this month.</a:t>
            </a:r>
          </a:p>
          <a:p>
            <a:endParaRPr lang="en-US" sz="2600" dirty="0">
              <a:latin typeface="Book Antiqua" panose="02040602050305030304" pitchFamily="18" charset="0"/>
            </a:endParaRPr>
          </a:p>
          <a:p>
            <a:endParaRPr lang="en-US" dirty="0"/>
          </a:p>
          <a:p>
            <a:endParaRPr lang="en-US" dirty="0"/>
          </a:p>
        </p:txBody>
      </p:sp>
    </p:spTree>
    <p:extLst>
      <p:ext uri="{BB962C8B-B14F-4D97-AF65-F5344CB8AC3E}">
        <p14:creationId xmlns:p14="http://schemas.microsoft.com/office/powerpoint/2010/main" val="2498897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2460"/>
            <a:ext cx="12192000" cy="6876360"/>
          </a:xfrm>
          <a:prstGeom prst="rect">
            <a:avLst/>
          </a:prstGeom>
        </p:spPr>
      </p:pic>
      <p:sp>
        <p:nvSpPr>
          <p:cNvPr id="3" name="Title 2"/>
          <p:cNvSpPr>
            <a:spLocks noGrp="1"/>
          </p:cNvSpPr>
          <p:nvPr>
            <p:ph type="title" idx="4294967295"/>
          </p:nvPr>
        </p:nvSpPr>
        <p:spPr>
          <a:xfrm>
            <a:off x="0" y="365125"/>
            <a:ext cx="10515600" cy="1325563"/>
          </a:xfrm>
        </p:spPr>
        <p:txBody>
          <a:bodyPr>
            <a:normAutofit fontScale="90000"/>
          </a:bodyPr>
          <a:lstStyle/>
          <a:p>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br>
              <a:rPr lang="en-US" sz="48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A2BE82B2-4BF1-4C1E-95D5-8E9149B2926D}"/>
              </a:ext>
            </a:extLst>
          </p:cNvPr>
          <p:cNvGraphicFramePr>
            <a:graphicFrameLocks noGrp="1"/>
          </p:cNvGraphicFramePr>
          <p:nvPr>
            <p:ph idx="4294967295"/>
            <p:extLst/>
          </p:nvPr>
        </p:nvGraphicFramePr>
        <p:xfrm>
          <a:off x="838200" y="2141537"/>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2C30ACFA-203C-46FD-A0B0-0E2AD02D85CF}"/>
              </a:ext>
            </a:extLst>
          </p:cNvPr>
          <p:cNvSpPr txBox="1"/>
          <p:nvPr/>
        </p:nvSpPr>
        <p:spPr>
          <a:xfrm>
            <a:off x="319703" y="3245720"/>
            <a:ext cx="11748941" cy="1754326"/>
          </a:xfrm>
          <a:prstGeom prst="rect">
            <a:avLst/>
          </a:prstGeom>
          <a:noFill/>
        </p:spPr>
        <p:txBody>
          <a:bodyPr wrap="square" rtlCol="0">
            <a:spAutoFit/>
          </a:bodyPr>
          <a:lstStyle/>
          <a:p>
            <a:pPr algn="ctr"/>
            <a:r>
              <a:rPr lang="en-US" sz="5400" b="1" u="sng" dirty="0">
                <a:latin typeface="Cambria" panose="02040503050406030204" pitchFamily="18" charset="0"/>
                <a:ea typeface="Cambria" panose="02040503050406030204" pitchFamily="18" charset="0"/>
              </a:rPr>
              <a:t>Small Purchase Charge Card Program Audit</a:t>
            </a:r>
          </a:p>
        </p:txBody>
      </p:sp>
    </p:spTree>
    <p:extLst>
      <p:ext uri="{BB962C8B-B14F-4D97-AF65-F5344CB8AC3E}">
        <p14:creationId xmlns:p14="http://schemas.microsoft.com/office/powerpoint/2010/main" val="3592069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E8FF1DFBD3BD49B41F62418679B8EE" ma:contentTypeVersion="13" ma:contentTypeDescription="Create a new document." ma:contentTypeScope="" ma:versionID="154310b21eede9428893e6457f6405c5">
  <xsd:schema xmlns:xsd="http://www.w3.org/2001/XMLSchema" xmlns:xs="http://www.w3.org/2001/XMLSchema" xmlns:p="http://schemas.microsoft.com/office/2006/metadata/properties" xmlns:ns1="http://schemas.microsoft.com/sharepoint/v3" xmlns:ns3="58bfbd21-0997-47e0-9782-f344f7a32fa4" xmlns:ns4="388928de-1d33-44d0-aa5a-45de5c3ccc07" targetNamespace="http://schemas.microsoft.com/office/2006/metadata/properties" ma:root="true" ma:fieldsID="8799d3bbd9b8a5a7c0458830aacde4a0" ns1:_="" ns3:_="" ns4:_="">
    <xsd:import namespace="http://schemas.microsoft.com/sharepoint/v3"/>
    <xsd:import namespace="58bfbd21-0997-47e0-9782-f344f7a32fa4"/>
    <xsd:import namespace="388928de-1d33-44d0-aa5a-45de5c3ccc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bfbd21-0997-47e0-9782-f344f7a32f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8928de-1d33-44d0-aa5a-45de5c3ccc0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9DC758-21EB-4E44-97A3-054A3839C40C}">
  <ds:schemaRefs>
    <ds:schemaRef ds:uri="http://schemas.microsoft.com/sharepoint/v3/contenttype/forms"/>
  </ds:schemaRefs>
</ds:datastoreItem>
</file>

<file path=customXml/itemProps2.xml><?xml version="1.0" encoding="utf-8"?>
<ds:datastoreItem xmlns:ds="http://schemas.openxmlformats.org/officeDocument/2006/customXml" ds:itemID="{6AFFAF9D-A126-47AC-9EB9-DDB8B65A2005}">
  <ds:schemaRefs>
    <ds:schemaRef ds:uri="58bfbd21-0997-47e0-9782-f344f7a32fa4"/>
    <ds:schemaRef ds:uri="http://purl.org/dc/terms/"/>
    <ds:schemaRef ds:uri="http://schemas.microsoft.com/office/infopath/2007/PartnerControls"/>
    <ds:schemaRef ds:uri="http://www.w3.org/XML/1998/namespace"/>
    <ds:schemaRef ds:uri="http://schemas.microsoft.com/office/2006/metadata/properties"/>
    <ds:schemaRef ds:uri="http://purl.org/dc/dcmitype/"/>
    <ds:schemaRef ds:uri="http://schemas.microsoft.com/office/2006/documentManagement/types"/>
    <ds:schemaRef ds:uri="388928de-1d33-44d0-aa5a-45de5c3ccc07"/>
    <ds:schemaRef ds:uri="http://schemas.openxmlformats.org/package/2006/metadata/core-properties"/>
    <ds:schemaRef ds:uri="http://schemas.microsoft.com/sharepoint/v3"/>
    <ds:schemaRef ds:uri="http://purl.org/dc/elements/1.1/"/>
  </ds:schemaRefs>
</ds:datastoreItem>
</file>

<file path=customXml/itemProps3.xml><?xml version="1.0" encoding="utf-8"?>
<ds:datastoreItem xmlns:ds="http://schemas.openxmlformats.org/officeDocument/2006/customXml" ds:itemID="{3CA2A37D-626F-4734-A2B6-72E5841FC3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8bfbd21-0997-47e0-9782-f344f7a32fa4"/>
    <ds:schemaRef ds:uri="388928de-1d33-44d0-aa5a-45de5c3ccc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14088</TotalTime>
  <Words>689</Words>
  <Application>Microsoft Office PowerPoint</Application>
  <PresentationFormat>Widescreen</PresentationFormat>
  <Paragraphs>95</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Book Antiqua</vt:lpstr>
      <vt:lpstr>Brush Script MT</vt:lpstr>
      <vt:lpstr>Calibri</vt:lpstr>
      <vt:lpstr>Calibri Light</vt:lpstr>
      <vt:lpstr>Cambria</vt:lpstr>
      <vt:lpstr>Office Theme</vt:lpstr>
      <vt:lpstr>Virginia State University  Board of Visitors  Audit &amp; Compliance Committee  Shawri King-Casey VP, Institutional Integrity &amp; Compliance Nannette Williams, Chief Audit Executive  November 14, 2024</vt:lpstr>
      <vt:lpstr>                            Great Progress Made, Greater Progress Maintained: A Snapshot of VSU’s Audit &amp; Compliance Efforts     </vt:lpstr>
      <vt:lpstr>     Auditor of Public Accounts FY2023 Report</vt:lpstr>
      <vt:lpstr>     Auditor of Public Accounts FY2023 Report</vt:lpstr>
      <vt:lpstr>     Auditor of Public Accounts FY2023 Report</vt:lpstr>
      <vt:lpstr>     </vt:lpstr>
      <vt:lpstr>   Internal Audit Update Agenda  </vt:lpstr>
      <vt:lpstr>   Where are we now?  </vt:lpstr>
      <vt:lpstr>     </vt:lpstr>
      <vt:lpstr>     </vt:lpstr>
      <vt:lpstr>     </vt:lpstr>
      <vt:lpstr>     </vt:lpstr>
      <vt:lpstr>     </vt:lpstr>
      <vt:lpstr>    OSIG Cybersecurity Audit Findings</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Nannette Williams</cp:lastModifiedBy>
  <cp:revision>347</cp:revision>
  <cp:lastPrinted>2021-09-14T21:16:54Z</cp:lastPrinted>
  <dcterms:created xsi:type="dcterms:W3CDTF">2019-08-12T13:14:03Z</dcterms:created>
  <dcterms:modified xsi:type="dcterms:W3CDTF">2024-11-06T20:35:23Z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0x01010042E8FF1DFBD3BD49B41F62418679B8EE</vt:lpwstr>
  </property>
</Properties>
</file>