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563" r:id="rId6"/>
    <p:sldId id="573" r:id="rId7"/>
    <p:sldId id="568" r:id="rId8"/>
    <p:sldId id="2147476985" r:id="rId9"/>
    <p:sldId id="574" r:id="rId10"/>
    <p:sldId id="575" r:id="rId11"/>
    <p:sldId id="576" r:id="rId12"/>
    <p:sldId id="577" r:id="rId13"/>
    <p:sldId id="21474769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C9E"/>
    <a:srgbClr val="EE7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/>
    <p:restoredTop sz="94688"/>
  </p:normalViewPr>
  <p:slideViewPr>
    <p:cSldViewPr snapToGrid="0">
      <p:cViewPr varScale="1">
        <p:scale>
          <a:sx n="73" d="100"/>
          <a:sy n="73" d="100"/>
        </p:scale>
        <p:origin x="5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8B96E-8A30-4790-A9D3-0ACF54BA0E3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8E6908-2C97-467C-B2A7-83E0859FB90A}">
      <dgm:prSet phldrT="[Text]"/>
      <dgm:spPr/>
      <dgm:t>
        <a:bodyPr/>
        <a:lstStyle/>
        <a:p>
          <a:r>
            <a:rPr lang="en-US" dirty="0"/>
            <a:t>2021-2023</a:t>
          </a:r>
        </a:p>
      </dgm:t>
    </dgm:pt>
    <dgm:pt modelId="{2BE0737E-7EE9-4BB7-9036-CDE0E7D88649}" type="parTrans" cxnId="{A7F27C4D-848A-49AC-B4C1-81C07AF7829F}">
      <dgm:prSet/>
      <dgm:spPr/>
      <dgm:t>
        <a:bodyPr/>
        <a:lstStyle/>
        <a:p>
          <a:endParaRPr lang="en-US"/>
        </a:p>
      </dgm:t>
    </dgm:pt>
    <dgm:pt modelId="{CFF730CD-9424-44C5-9B32-B1AE31ECBD93}" type="sibTrans" cxnId="{A7F27C4D-848A-49AC-B4C1-81C07AF7829F}">
      <dgm:prSet/>
      <dgm:spPr/>
      <dgm:t>
        <a:bodyPr/>
        <a:lstStyle/>
        <a:p>
          <a:endParaRPr lang="en-US"/>
        </a:p>
      </dgm:t>
    </dgm:pt>
    <dgm:pt modelId="{E38DAC39-7DF6-48A3-8F8B-5F44BCE51CE1}">
      <dgm:prSet phldrT="[Text]" custT="1"/>
      <dgm:spPr/>
      <dgm:t>
        <a:bodyPr/>
        <a:lstStyle/>
        <a:p>
          <a:r>
            <a:rPr lang="en-US" sz="3400" dirty="0">
              <a:solidFill>
                <a:schemeClr val="accent5">
                  <a:lumMod val="75000"/>
                </a:schemeClr>
              </a:solidFill>
            </a:rPr>
            <a:t>Planning Phase </a:t>
          </a:r>
        </a:p>
        <a:p>
          <a:endParaRPr lang="en-US" sz="2400" dirty="0"/>
        </a:p>
        <a:p>
          <a:r>
            <a:rPr lang="en-US" sz="2400" dirty="0"/>
            <a:t>$30 M</a:t>
          </a:r>
        </a:p>
      </dgm:t>
    </dgm:pt>
    <dgm:pt modelId="{2BE72304-1F0A-4FA0-82D1-0BF14967B978}" type="parTrans" cxnId="{CF78B506-A960-42D0-8859-D4252AC3FBCD}">
      <dgm:prSet/>
      <dgm:spPr/>
      <dgm:t>
        <a:bodyPr/>
        <a:lstStyle/>
        <a:p>
          <a:endParaRPr lang="en-US"/>
        </a:p>
      </dgm:t>
    </dgm:pt>
    <dgm:pt modelId="{3FA6F6BA-507D-423C-A78A-732C21314E72}" type="sibTrans" cxnId="{CF78B506-A960-42D0-8859-D4252AC3FBCD}">
      <dgm:prSet/>
      <dgm:spPr/>
      <dgm:t>
        <a:bodyPr/>
        <a:lstStyle/>
        <a:p>
          <a:endParaRPr lang="en-US"/>
        </a:p>
      </dgm:t>
    </dgm:pt>
    <dgm:pt modelId="{C7730726-29EB-4E25-BCC7-2D26AE235EAA}">
      <dgm:prSet phldrT="[Text]"/>
      <dgm:spPr/>
      <dgm:t>
        <a:bodyPr/>
        <a:lstStyle/>
        <a:p>
          <a:r>
            <a:rPr lang="en-US" dirty="0"/>
            <a:t>2023-2025</a:t>
          </a:r>
        </a:p>
      </dgm:t>
    </dgm:pt>
    <dgm:pt modelId="{E9FEB44A-6FAE-4822-8082-A7D682376F87}" type="parTrans" cxnId="{8781E3D5-DA23-490E-B279-F7F95362355C}">
      <dgm:prSet/>
      <dgm:spPr/>
      <dgm:t>
        <a:bodyPr/>
        <a:lstStyle/>
        <a:p>
          <a:endParaRPr lang="en-US"/>
        </a:p>
      </dgm:t>
    </dgm:pt>
    <dgm:pt modelId="{2CE1A2A0-9D14-4B39-82C5-38528262FF8E}" type="sibTrans" cxnId="{8781E3D5-DA23-490E-B279-F7F95362355C}">
      <dgm:prSet/>
      <dgm:spPr/>
      <dgm:t>
        <a:bodyPr/>
        <a:lstStyle/>
        <a:p>
          <a:endParaRPr lang="en-US"/>
        </a:p>
      </dgm:t>
    </dgm:pt>
    <dgm:pt modelId="{4A4BDE8D-74B7-4D24-9205-13E4AADE557D}">
      <dgm:prSet phldrT="[Text]" custT="1"/>
      <dgm:spPr/>
      <dgm:t>
        <a:bodyPr/>
        <a:lstStyle/>
        <a:p>
          <a:r>
            <a:rPr lang="en-US" sz="4000" dirty="0">
              <a:solidFill>
                <a:schemeClr val="accent5">
                  <a:lumMod val="75000"/>
                </a:schemeClr>
              </a:solidFill>
            </a:rPr>
            <a:t>Quiet Phase</a:t>
          </a:r>
        </a:p>
        <a:p>
          <a:endParaRPr lang="en-US" sz="2400" dirty="0"/>
        </a:p>
        <a:p>
          <a:r>
            <a:rPr lang="en-US" sz="2400" dirty="0"/>
            <a:t>$40 M</a:t>
          </a:r>
        </a:p>
      </dgm:t>
    </dgm:pt>
    <dgm:pt modelId="{A1F2E0E7-3B61-4171-9910-778D343DBB83}" type="parTrans" cxnId="{9744C63D-C76B-4716-95E8-E26E18A35342}">
      <dgm:prSet/>
      <dgm:spPr/>
      <dgm:t>
        <a:bodyPr/>
        <a:lstStyle/>
        <a:p>
          <a:endParaRPr lang="en-US"/>
        </a:p>
      </dgm:t>
    </dgm:pt>
    <dgm:pt modelId="{87414F1C-0B75-4EA1-B539-136A4379D25F}" type="sibTrans" cxnId="{9744C63D-C76B-4716-95E8-E26E18A35342}">
      <dgm:prSet/>
      <dgm:spPr/>
      <dgm:t>
        <a:bodyPr/>
        <a:lstStyle/>
        <a:p>
          <a:endParaRPr lang="en-US"/>
        </a:p>
      </dgm:t>
    </dgm:pt>
    <dgm:pt modelId="{1FD74021-C104-4392-B774-152EB105D53F}">
      <dgm:prSet phldrT="[Text]"/>
      <dgm:spPr/>
      <dgm:t>
        <a:bodyPr/>
        <a:lstStyle/>
        <a:p>
          <a:r>
            <a:rPr lang="en-US" dirty="0"/>
            <a:t>2025-2026</a:t>
          </a:r>
        </a:p>
      </dgm:t>
    </dgm:pt>
    <dgm:pt modelId="{0023C28F-F427-4DE0-9174-2D381DD644A2}" type="parTrans" cxnId="{F0CAC3B2-D56F-4EDE-858E-02E6DCD95027}">
      <dgm:prSet/>
      <dgm:spPr/>
      <dgm:t>
        <a:bodyPr/>
        <a:lstStyle/>
        <a:p>
          <a:endParaRPr lang="en-US"/>
        </a:p>
      </dgm:t>
    </dgm:pt>
    <dgm:pt modelId="{21E6DC70-A8E3-4024-99A2-03F8909511DC}" type="sibTrans" cxnId="{F0CAC3B2-D56F-4EDE-858E-02E6DCD95027}">
      <dgm:prSet/>
      <dgm:spPr/>
      <dgm:t>
        <a:bodyPr/>
        <a:lstStyle/>
        <a:p>
          <a:endParaRPr lang="en-US"/>
        </a:p>
      </dgm:t>
    </dgm:pt>
    <dgm:pt modelId="{27DFEBD2-271E-4CE0-9824-6516C396EF87}">
      <dgm:prSet phldrT="[Text]" custT="1"/>
      <dgm:spPr/>
      <dgm:t>
        <a:bodyPr/>
        <a:lstStyle/>
        <a:p>
          <a:r>
            <a:rPr lang="en-US" sz="2800" dirty="0">
              <a:solidFill>
                <a:schemeClr val="accent5">
                  <a:lumMod val="75000"/>
                </a:schemeClr>
              </a:solidFill>
            </a:rPr>
            <a:t>Completion </a:t>
          </a:r>
        </a:p>
        <a:p>
          <a:r>
            <a:rPr lang="en-US" sz="2800" dirty="0">
              <a:solidFill>
                <a:schemeClr val="accent5">
                  <a:lumMod val="75000"/>
                </a:schemeClr>
              </a:solidFill>
            </a:rPr>
            <a:t>&amp; </a:t>
          </a:r>
        </a:p>
        <a:p>
          <a:r>
            <a:rPr lang="en-US" sz="2800" dirty="0">
              <a:solidFill>
                <a:schemeClr val="accent5">
                  <a:lumMod val="75000"/>
                </a:schemeClr>
              </a:solidFill>
            </a:rPr>
            <a:t>Follow-up </a:t>
          </a:r>
        </a:p>
        <a:p>
          <a:endParaRPr lang="en-US" sz="2400" dirty="0">
            <a:solidFill>
              <a:schemeClr val="accent5">
                <a:lumMod val="75000"/>
              </a:schemeClr>
            </a:solidFill>
          </a:endParaRPr>
        </a:p>
      </dgm:t>
    </dgm:pt>
    <dgm:pt modelId="{0E22CBD7-B3F9-4583-8636-7782B7619C1E}" type="parTrans" cxnId="{79AAD410-F8E1-40A3-833D-094A9F7CCB44}">
      <dgm:prSet/>
      <dgm:spPr/>
      <dgm:t>
        <a:bodyPr/>
        <a:lstStyle/>
        <a:p>
          <a:endParaRPr lang="en-US"/>
        </a:p>
      </dgm:t>
    </dgm:pt>
    <dgm:pt modelId="{1318AA69-211C-4366-90C4-C15097D0B76E}" type="sibTrans" cxnId="{79AAD410-F8E1-40A3-833D-094A9F7CCB44}">
      <dgm:prSet/>
      <dgm:spPr/>
      <dgm:t>
        <a:bodyPr/>
        <a:lstStyle/>
        <a:p>
          <a:endParaRPr lang="en-US"/>
        </a:p>
      </dgm:t>
    </dgm:pt>
    <dgm:pt modelId="{C7A45DBC-110E-432F-83C0-28AE4C720826}">
      <dgm:prSet phldrT="[Text]"/>
      <dgm:spPr/>
      <dgm:t>
        <a:bodyPr/>
        <a:lstStyle/>
        <a:p>
          <a:r>
            <a:rPr lang="en-US" dirty="0"/>
            <a:t>2027-2028</a:t>
          </a:r>
        </a:p>
      </dgm:t>
    </dgm:pt>
    <dgm:pt modelId="{FB28E292-C516-4A56-9CFC-A9A6AC6C1058}" type="parTrans" cxnId="{3F4869B6-B1B8-4AEF-86AC-9CC2F1A95C01}">
      <dgm:prSet/>
      <dgm:spPr/>
      <dgm:t>
        <a:bodyPr/>
        <a:lstStyle/>
        <a:p>
          <a:endParaRPr lang="en-US"/>
        </a:p>
      </dgm:t>
    </dgm:pt>
    <dgm:pt modelId="{496CA8AD-EB8D-4849-A42D-7DBE3855CA08}" type="sibTrans" cxnId="{3F4869B6-B1B8-4AEF-86AC-9CC2F1A95C01}">
      <dgm:prSet/>
      <dgm:spPr/>
      <dgm:t>
        <a:bodyPr/>
        <a:lstStyle/>
        <a:p>
          <a:endParaRPr lang="en-US"/>
        </a:p>
      </dgm:t>
    </dgm:pt>
    <dgm:pt modelId="{80092367-07E8-4FA2-B2C1-8A12F750669A}">
      <dgm:prSet phldrT="[Text]"/>
      <dgm:spPr/>
      <dgm:t>
        <a:bodyPr/>
        <a:lstStyle/>
        <a:p>
          <a:r>
            <a:rPr lang="en-US" dirty="0"/>
            <a:t>2026-2027</a:t>
          </a:r>
        </a:p>
      </dgm:t>
    </dgm:pt>
    <dgm:pt modelId="{5E1C9659-FFC4-4538-9E7B-A33F8E329E6B}" type="parTrans" cxnId="{088D9B20-FCBA-4A62-84C3-1DCCAF48AD2E}">
      <dgm:prSet/>
      <dgm:spPr/>
      <dgm:t>
        <a:bodyPr/>
        <a:lstStyle/>
        <a:p>
          <a:endParaRPr lang="en-US"/>
        </a:p>
      </dgm:t>
    </dgm:pt>
    <dgm:pt modelId="{A8386B1F-AFBF-4CD7-9E43-9F47790E2345}" type="sibTrans" cxnId="{088D9B20-FCBA-4A62-84C3-1DCCAF48AD2E}">
      <dgm:prSet/>
      <dgm:spPr/>
      <dgm:t>
        <a:bodyPr/>
        <a:lstStyle/>
        <a:p>
          <a:endParaRPr lang="en-US"/>
        </a:p>
      </dgm:t>
    </dgm:pt>
    <dgm:pt modelId="{5F672920-9ADA-4CC0-9C86-E251B96B1636}">
      <dgm:prSet phldrT="[Text]" custT="1"/>
      <dgm:spPr/>
      <dgm:t>
        <a:bodyPr/>
        <a:lstStyle/>
        <a:p>
          <a:r>
            <a:rPr lang="en-US" sz="4000" dirty="0">
              <a:solidFill>
                <a:schemeClr val="accent5">
                  <a:lumMod val="75000"/>
                </a:schemeClr>
              </a:solidFill>
            </a:rPr>
            <a:t>Kick-off</a:t>
          </a:r>
        </a:p>
        <a:p>
          <a:endParaRPr lang="en-US" sz="2400" dirty="0"/>
        </a:p>
        <a:p>
          <a:r>
            <a:rPr lang="en-US" sz="2400" dirty="0"/>
            <a:t>$106 M</a:t>
          </a:r>
        </a:p>
      </dgm:t>
    </dgm:pt>
    <dgm:pt modelId="{C435563F-1BA9-486F-AF8F-404C5B6D017E}" type="parTrans" cxnId="{9DFDE9BD-DECB-488F-93B8-244B9F33BEC8}">
      <dgm:prSet/>
      <dgm:spPr/>
      <dgm:t>
        <a:bodyPr/>
        <a:lstStyle/>
        <a:p>
          <a:endParaRPr lang="en-US"/>
        </a:p>
      </dgm:t>
    </dgm:pt>
    <dgm:pt modelId="{705CF9D2-04CD-4863-9EAA-716A9CE78840}" type="sibTrans" cxnId="{9DFDE9BD-DECB-488F-93B8-244B9F33BEC8}">
      <dgm:prSet/>
      <dgm:spPr/>
      <dgm:t>
        <a:bodyPr/>
        <a:lstStyle/>
        <a:p>
          <a:endParaRPr lang="en-US"/>
        </a:p>
      </dgm:t>
    </dgm:pt>
    <dgm:pt modelId="{DFEE36F3-34C8-4FBF-9BA6-EFE777F3745E}">
      <dgm:prSet phldrT="[Text]" custT="1"/>
      <dgm:spPr/>
      <dgm:t>
        <a:bodyPr/>
        <a:lstStyle/>
        <a:p>
          <a:r>
            <a:rPr lang="en-US" sz="4000" dirty="0">
              <a:solidFill>
                <a:schemeClr val="accent5">
                  <a:lumMod val="75000"/>
                </a:schemeClr>
              </a:solidFill>
            </a:rPr>
            <a:t>Public Phase</a:t>
          </a:r>
        </a:p>
        <a:p>
          <a:endParaRPr lang="en-US" sz="2400" dirty="0"/>
        </a:p>
        <a:p>
          <a:r>
            <a:rPr lang="en-US" sz="2400" dirty="0"/>
            <a:t>$______</a:t>
          </a:r>
          <a:endParaRPr lang="en-US" sz="2400" dirty="0">
            <a:solidFill>
              <a:schemeClr val="accent5">
                <a:lumMod val="75000"/>
              </a:schemeClr>
            </a:solidFill>
          </a:endParaRPr>
        </a:p>
      </dgm:t>
    </dgm:pt>
    <dgm:pt modelId="{6C16EA24-080F-4BDB-B2E5-3AA9DF574DF0}" type="parTrans" cxnId="{AE304E25-AE9A-4053-8252-755A00832551}">
      <dgm:prSet/>
      <dgm:spPr/>
      <dgm:t>
        <a:bodyPr/>
        <a:lstStyle/>
        <a:p>
          <a:endParaRPr lang="en-US"/>
        </a:p>
      </dgm:t>
    </dgm:pt>
    <dgm:pt modelId="{F0B64A6C-BA5C-4CAA-BF32-CBCFB637F94A}" type="sibTrans" cxnId="{AE304E25-AE9A-4053-8252-755A00832551}">
      <dgm:prSet/>
      <dgm:spPr/>
      <dgm:t>
        <a:bodyPr/>
        <a:lstStyle/>
        <a:p>
          <a:endParaRPr lang="en-US"/>
        </a:p>
      </dgm:t>
    </dgm:pt>
    <dgm:pt modelId="{0F802B52-3AFD-4839-83F0-7E3EC2210E48}" type="pres">
      <dgm:prSet presAssocID="{A3B8B96E-8A30-4790-A9D3-0ACF54BA0E3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4DAEE90-6534-4D13-8EB3-444F83CE1BDF}" type="pres">
      <dgm:prSet presAssocID="{968E6908-2C97-467C-B2A7-83E0859FB90A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4EC0B209-F135-4BFA-A636-37AF6F0D9D75}" type="pres">
      <dgm:prSet presAssocID="{968E6908-2C97-467C-B2A7-83E0859FB90A}" presName="childText1" presStyleLbl="solidAlignAcc1" presStyleIdx="0" presStyleCnt="5" custScaleX="101166">
        <dgm:presLayoutVars>
          <dgm:chMax val="0"/>
          <dgm:chPref val="0"/>
          <dgm:bulletEnabled val="1"/>
        </dgm:presLayoutVars>
      </dgm:prSet>
      <dgm:spPr/>
    </dgm:pt>
    <dgm:pt modelId="{FF90A9B3-ED3D-4586-8005-EA7697D5928F}" type="pres">
      <dgm:prSet presAssocID="{C7730726-29EB-4E25-BCC7-2D26AE235EAA}" presName="parentText2" presStyleLbl="node1" presStyleIdx="1" presStyleCnt="5">
        <dgm:presLayoutVars>
          <dgm:chMax/>
          <dgm:chPref val="3"/>
          <dgm:bulletEnabled val="1"/>
        </dgm:presLayoutVars>
      </dgm:prSet>
      <dgm:spPr/>
    </dgm:pt>
    <dgm:pt modelId="{BB9C5761-EBBD-43DE-BDC9-4069139BFA24}" type="pres">
      <dgm:prSet presAssocID="{C7730726-29EB-4E25-BCC7-2D26AE235EAA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</dgm:pt>
    <dgm:pt modelId="{7154B932-8634-45BE-9824-EB9E2C4A6570}" type="pres">
      <dgm:prSet presAssocID="{1FD74021-C104-4392-B774-152EB105D53F}" presName="parentText3" presStyleLbl="node1" presStyleIdx="2" presStyleCnt="5">
        <dgm:presLayoutVars>
          <dgm:chMax/>
          <dgm:chPref val="3"/>
          <dgm:bulletEnabled val="1"/>
        </dgm:presLayoutVars>
      </dgm:prSet>
      <dgm:spPr/>
    </dgm:pt>
    <dgm:pt modelId="{2E9A4F1C-171A-4E41-8BD2-9D6D2A5FEE29}" type="pres">
      <dgm:prSet presAssocID="{1FD74021-C104-4392-B774-152EB105D53F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</dgm:pt>
    <dgm:pt modelId="{E712B333-403E-4C9D-8347-2AEE74602E64}" type="pres">
      <dgm:prSet presAssocID="{80092367-07E8-4FA2-B2C1-8A12F750669A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FCA360E4-4C10-4851-BF4D-C5E81F14FA39}" type="pres">
      <dgm:prSet presAssocID="{80092367-07E8-4FA2-B2C1-8A12F750669A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</dgm:pt>
    <dgm:pt modelId="{0C138113-9B8B-45BA-8510-35F86B01F492}" type="pres">
      <dgm:prSet presAssocID="{C7A45DBC-110E-432F-83C0-28AE4C720826}" presName="parentText5" presStyleLbl="node1" presStyleIdx="4" presStyleCnt="5" custScaleX="111768" custLinFactNeighborX="-3460" custLinFactNeighborY="1226">
        <dgm:presLayoutVars>
          <dgm:chMax/>
          <dgm:chPref val="3"/>
          <dgm:bulletEnabled val="1"/>
        </dgm:presLayoutVars>
      </dgm:prSet>
      <dgm:spPr/>
    </dgm:pt>
    <dgm:pt modelId="{41289024-4982-4AB4-B343-5E6158B443E3}" type="pres">
      <dgm:prSet presAssocID="{C7A45DBC-110E-432F-83C0-28AE4C720826}" presName="childText5" presStyleLbl="solidAlignAcc1" presStyleIdx="4" presStyleCnt="5" custScaleX="113353" custScaleY="90368" custLinFactNeighborX="-4339" custLinFactNeighborY="-7890">
        <dgm:presLayoutVars>
          <dgm:chMax val="0"/>
          <dgm:chPref val="0"/>
          <dgm:bulletEnabled val="1"/>
        </dgm:presLayoutVars>
      </dgm:prSet>
      <dgm:spPr/>
    </dgm:pt>
  </dgm:ptLst>
  <dgm:cxnLst>
    <dgm:cxn modelId="{CF78B506-A960-42D0-8859-D4252AC3FBCD}" srcId="{968E6908-2C97-467C-B2A7-83E0859FB90A}" destId="{E38DAC39-7DF6-48A3-8F8B-5F44BCE51CE1}" srcOrd="0" destOrd="0" parTransId="{2BE72304-1F0A-4FA0-82D1-0BF14967B978}" sibTransId="{3FA6F6BA-507D-423C-A78A-732C21314E72}"/>
    <dgm:cxn modelId="{79AAD410-F8E1-40A3-833D-094A9F7CCB44}" srcId="{C7A45DBC-110E-432F-83C0-28AE4C720826}" destId="{27DFEBD2-271E-4CE0-9824-6516C396EF87}" srcOrd="0" destOrd="0" parTransId="{0E22CBD7-B3F9-4583-8636-7782B7619C1E}" sibTransId="{1318AA69-211C-4366-90C4-C15097D0B76E}"/>
    <dgm:cxn modelId="{7ECB8D13-90CA-4C1A-BAF1-65B49CA32141}" type="presOf" srcId="{C7730726-29EB-4E25-BCC7-2D26AE235EAA}" destId="{FF90A9B3-ED3D-4586-8005-EA7697D5928F}" srcOrd="0" destOrd="0" presId="urn:microsoft.com/office/officeart/2009/3/layout/IncreasingArrowsProcess"/>
    <dgm:cxn modelId="{6E782417-CD6B-49A3-8408-DA74FD061576}" type="presOf" srcId="{968E6908-2C97-467C-B2A7-83E0859FB90A}" destId="{E4DAEE90-6534-4D13-8EB3-444F83CE1BDF}" srcOrd="0" destOrd="0" presId="urn:microsoft.com/office/officeart/2009/3/layout/IncreasingArrowsProcess"/>
    <dgm:cxn modelId="{088D9B20-FCBA-4A62-84C3-1DCCAF48AD2E}" srcId="{A3B8B96E-8A30-4790-A9D3-0ACF54BA0E3B}" destId="{80092367-07E8-4FA2-B2C1-8A12F750669A}" srcOrd="3" destOrd="0" parTransId="{5E1C9659-FFC4-4538-9E7B-A33F8E329E6B}" sibTransId="{A8386B1F-AFBF-4CD7-9E43-9F47790E2345}"/>
    <dgm:cxn modelId="{AE304E25-AE9A-4053-8252-755A00832551}" srcId="{80092367-07E8-4FA2-B2C1-8A12F750669A}" destId="{DFEE36F3-34C8-4FBF-9BA6-EFE777F3745E}" srcOrd="0" destOrd="0" parTransId="{6C16EA24-080F-4BDB-B2E5-3AA9DF574DF0}" sibTransId="{F0B64A6C-BA5C-4CAA-BF32-CBCFB637F94A}"/>
    <dgm:cxn modelId="{81D6C533-3CF5-47F3-93BE-E26B39EBD5EA}" type="presOf" srcId="{4A4BDE8D-74B7-4D24-9205-13E4AADE557D}" destId="{BB9C5761-EBBD-43DE-BDC9-4069139BFA24}" srcOrd="0" destOrd="0" presId="urn:microsoft.com/office/officeart/2009/3/layout/IncreasingArrowsProcess"/>
    <dgm:cxn modelId="{9744C63D-C76B-4716-95E8-E26E18A35342}" srcId="{C7730726-29EB-4E25-BCC7-2D26AE235EAA}" destId="{4A4BDE8D-74B7-4D24-9205-13E4AADE557D}" srcOrd="0" destOrd="0" parTransId="{A1F2E0E7-3B61-4171-9910-778D343DBB83}" sibTransId="{87414F1C-0B75-4EA1-B539-136A4379D25F}"/>
    <dgm:cxn modelId="{A7F27C4D-848A-49AC-B4C1-81C07AF7829F}" srcId="{A3B8B96E-8A30-4790-A9D3-0ACF54BA0E3B}" destId="{968E6908-2C97-467C-B2A7-83E0859FB90A}" srcOrd="0" destOrd="0" parTransId="{2BE0737E-7EE9-4BB7-9036-CDE0E7D88649}" sibTransId="{CFF730CD-9424-44C5-9B32-B1AE31ECBD93}"/>
    <dgm:cxn modelId="{FB9E506E-520E-4185-96A3-17CDBB4CA332}" type="presOf" srcId="{DFEE36F3-34C8-4FBF-9BA6-EFE777F3745E}" destId="{FCA360E4-4C10-4851-BF4D-C5E81F14FA39}" srcOrd="0" destOrd="0" presId="urn:microsoft.com/office/officeart/2009/3/layout/IncreasingArrowsProcess"/>
    <dgm:cxn modelId="{F5676557-FD08-4401-A04C-0BDD5C0161C7}" type="presOf" srcId="{5F672920-9ADA-4CC0-9C86-E251B96B1636}" destId="{2E9A4F1C-171A-4E41-8BD2-9D6D2A5FEE29}" srcOrd="0" destOrd="0" presId="urn:microsoft.com/office/officeart/2009/3/layout/IncreasingArrowsProcess"/>
    <dgm:cxn modelId="{9A37A38C-4C14-4226-AFE8-88E293A48DD1}" type="presOf" srcId="{80092367-07E8-4FA2-B2C1-8A12F750669A}" destId="{E712B333-403E-4C9D-8347-2AEE74602E64}" srcOrd="0" destOrd="0" presId="urn:microsoft.com/office/officeart/2009/3/layout/IncreasingArrowsProcess"/>
    <dgm:cxn modelId="{1D415E9F-F967-45B5-853D-8555459EB7AB}" type="presOf" srcId="{A3B8B96E-8A30-4790-A9D3-0ACF54BA0E3B}" destId="{0F802B52-3AFD-4839-83F0-7E3EC2210E48}" srcOrd="0" destOrd="0" presId="urn:microsoft.com/office/officeart/2009/3/layout/IncreasingArrowsProcess"/>
    <dgm:cxn modelId="{88D983A1-032E-4498-ADAC-DF246C6BF14C}" type="presOf" srcId="{C7A45DBC-110E-432F-83C0-28AE4C720826}" destId="{0C138113-9B8B-45BA-8510-35F86B01F492}" srcOrd="0" destOrd="0" presId="urn:microsoft.com/office/officeart/2009/3/layout/IncreasingArrowsProcess"/>
    <dgm:cxn modelId="{F0CAC3B2-D56F-4EDE-858E-02E6DCD95027}" srcId="{A3B8B96E-8A30-4790-A9D3-0ACF54BA0E3B}" destId="{1FD74021-C104-4392-B774-152EB105D53F}" srcOrd="2" destOrd="0" parTransId="{0023C28F-F427-4DE0-9174-2D381DD644A2}" sibTransId="{21E6DC70-A8E3-4024-99A2-03F8909511DC}"/>
    <dgm:cxn modelId="{3F4869B6-B1B8-4AEF-86AC-9CC2F1A95C01}" srcId="{A3B8B96E-8A30-4790-A9D3-0ACF54BA0E3B}" destId="{C7A45DBC-110E-432F-83C0-28AE4C720826}" srcOrd="4" destOrd="0" parTransId="{FB28E292-C516-4A56-9CFC-A9A6AC6C1058}" sibTransId="{496CA8AD-EB8D-4849-A42D-7DBE3855CA08}"/>
    <dgm:cxn modelId="{9DFDE9BD-DECB-488F-93B8-244B9F33BEC8}" srcId="{1FD74021-C104-4392-B774-152EB105D53F}" destId="{5F672920-9ADA-4CC0-9C86-E251B96B1636}" srcOrd="0" destOrd="0" parTransId="{C435563F-1BA9-486F-AF8F-404C5B6D017E}" sibTransId="{705CF9D2-04CD-4863-9EAA-716A9CE78840}"/>
    <dgm:cxn modelId="{57266EC4-E325-4ACF-ABCA-098D3AAED7E6}" type="presOf" srcId="{27DFEBD2-271E-4CE0-9824-6516C396EF87}" destId="{41289024-4982-4AB4-B343-5E6158B443E3}" srcOrd="0" destOrd="0" presId="urn:microsoft.com/office/officeart/2009/3/layout/IncreasingArrowsProcess"/>
    <dgm:cxn modelId="{8781E3D5-DA23-490E-B279-F7F95362355C}" srcId="{A3B8B96E-8A30-4790-A9D3-0ACF54BA0E3B}" destId="{C7730726-29EB-4E25-BCC7-2D26AE235EAA}" srcOrd="1" destOrd="0" parTransId="{E9FEB44A-6FAE-4822-8082-A7D682376F87}" sibTransId="{2CE1A2A0-9D14-4B39-82C5-38528262FF8E}"/>
    <dgm:cxn modelId="{9D585DD7-01E9-4728-AAB7-5C69B7E5DE02}" type="presOf" srcId="{1FD74021-C104-4392-B774-152EB105D53F}" destId="{7154B932-8634-45BE-9824-EB9E2C4A6570}" srcOrd="0" destOrd="0" presId="urn:microsoft.com/office/officeart/2009/3/layout/IncreasingArrowsProcess"/>
    <dgm:cxn modelId="{83D904FB-CD38-4754-AD99-EEDD6C15C03F}" type="presOf" srcId="{E38DAC39-7DF6-48A3-8F8B-5F44BCE51CE1}" destId="{4EC0B209-F135-4BFA-A636-37AF6F0D9D75}" srcOrd="0" destOrd="0" presId="urn:microsoft.com/office/officeart/2009/3/layout/IncreasingArrowsProcess"/>
    <dgm:cxn modelId="{D2DBB8DC-1579-4A20-AC9D-911E352BF1DF}" type="presParOf" srcId="{0F802B52-3AFD-4839-83F0-7E3EC2210E48}" destId="{E4DAEE90-6534-4D13-8EB3-444F83CE1BDF}" srcOrd="0" destOrd="0" presId="urn:microsoft.com/office/officeart/2009/3/layout/IncreasingArrowsProcess"/>
    <dgm:cxn modelId="{CED0BE80-E3C5-479E-8323-EB3DE0A1CC1F}" type="presParOf" srcId="{0F802B52-3AFD-4839-83F0-7E3EC2210E48}" destId="{4EC0B209-F135-4BFA-A636-37AF6F0D9D75}" srcOrd="1" destOrd="0" presId="urn:microsoft.com/office/officeart/2009/3/layout/IncreasingArrowsProcess"/>
    <dgm:cxn modelId="{564D7207-9BC9-4165-8337-7205A2132B2E}" type="presParOf" srcId="{0F802B52-3AFD-4839-83F0-7E3EC2210E48}" destId="{FF90A9B3-ED3D-4586-8005-EA7697D5928F}" srcOrd="2" destOrd="0" presId="urn:microsoft.com/office/officeart/2009/3/layout/IncreasingArrowsProcess"/>
    <dgm:cxn modelId="{EAAD6081-335D-47AA-ACD4-6B6D7986AAE6}" type="presParOf" srcId="{0F802B52-3AFD-4839-83F0-7E3EC2210E48}" destId="{BB9C5761-EBBD-43DE-BDC9-4069139BFA24}" srcOrd="3" destOrd="0" presId="urn:microsoft.com/office/officeart/2009/3/layout/IncreasingArrowsProcess"/>
    <dgm:cxn modelId="{3C7A6296-6E83-4D7B-9A05-AE2C4571E3C0}" type="presParOf" srcId="{0F802B52-3AFD-4839-83F0-7E3EC2210E48}" destId="{7154B932-8634-45BE-9824-EB9E2C4A6570}" srcOrd="4" destOrd="0" presId="urn:microsoft.com/office/officeart/2009/3/layout/IncreasingArrowsProcess"/>
    <dgm:cxn modelId="{2C901C27-66D1-4080-B9BC-3AB3F8BD2DDB}" type="presParOf" srcId="{0F802B52-3AFD-4839-83F0-7E3EC2210E48}" destId="{2E9A4F1C-171A-4E41-8BD2-9D6D2A5FEE29}" srcOrd="5" destOrd="0" presId="urn:microsoft.com/office/officeart/2009/3/layout/IncreasingArrowsProcess"/>
    <dgm:cxn modelId="{4B2786E3-E636-4B2F-B07A-02CCC538A0D9}" type="presParOf" srcId="{0F802B52-3AFD-4839-83F0-7E3EC2210E48}" destId="{E712B333-403E-4C9D-8347-2AEE74602E64}" srcOrd="6" destOrd="0" presId="urn:microsoft.com/office/officeart/2009/3/layout/IncreasingArrowsProcess"/>
    <dgm:cxn modelId="{F8111D3E-9CA7-42E4-AE78-7F8D1674D60C}" type="presParOf" srcId="{0F802B52-3AFD-4839-83F0-7E3EC2210E48}" destId="{FCA360E4-4C10-4851-BF4D-C5E81F14FA39}" srcOrd="7" destOrd="0" presId="urn:microsoft.com/office/officeart/2009/3/layout/IncreasingArrowsProcess"/>
    <dgm:cxn modelId="{25BBB361-7A3D-4674-9504-D4AE3C66C064}" type="presParOf" srcId="{0F802B52-3AFD-4839-83F0-7E3EC2210E48}" destId="{0C138113-9B8B-45BA-8510-35F86B01F492}" srcOrd="8" destOrd="0" presId="urn:microsoft.com/office/officeart/2009/3/layout/IncreasingArrowsProcess"/>
    <dgm:cxn modelId="{8DF4F44B-D148-4A0F-A986-700BE55C6398}" type="presParOf" srcId="{0F802B52-3AFD-4839-83F0-7E3EC2210E48}" destId="{41289024-4982-4AB4-B343-5E6158B443E3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AEE90-6534-4D13-8EB3-444F83CE1BDF}">
      <dsp:nvSpPr>
        <dsp:cNvPr id="0" name=""/>
        <dsp:cNvSpPr/>
      </dsp:nvSpPr>
      <dsp:spPr>
        <a:xfrm>
          <a:off x="851994" y="126974"/>
          <a:ext cx="9135396" cy="13285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090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2021-2023</a:t>
          </a:r>
        </a:p>
      </dsp:txBody>
      <dsp:txXfrm>
        <a:off x="851994" y="459110"/>
        <a:ext cx="8803261" cy="664271"/>
      </dsp:txXfrm>
    </dsp:sp>
    <dsp:sp modelId="{4EC0B209-F135-4BFA-A636-37AF6F0D9D75}">
      <dsp:nvSpPr>
        <dsp:cNvPr id="0" name=""/>
        <dsp:cNvSpPr/>
      </dsp:nvSpPr>
      <dsp:spPr>
        <a:xfrm>
          <a:off x="842151" y="1149758"/>
          <a:ext cx="1708090" cy="2439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accent5">
                  <a:lumMod val="75000"/>
                </a:schemeClr>
              </a:solidFill>
            </a:rPr>
            <a:t>Planning Phase 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$30 M</a:t>
          </a:r>
        </a:p>
      </dsp:txBody>
      <dsp:txXfrm>
        <a:off x="842151" y="1149758"/>
        <a:ext cx="1708090" cy="2439417"/>
      </dsp:txXfrm>
    </dsp:sp>
    <dsp:sp modelId="{FF90A9B3-ED3D-4586-8005-EA7697D5928F}">
      <dsp:nvSpPr>
        <dsp:cNvPr id="0" name=""/>
        <dsp:cNvSpPr/>
      </dsp:nvSpPr>
      <dsp:spPr>
        <a:xfrm>
          <a:off x="2540216" y="569993"/>
          <a:ext cx="7447175" cy="13285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090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2023-2025</a:t>
          </a:r>
        </a:p>
      </dsp:txBody>
      <dsp:txXfrm>
        <a:off x="2540216" y="902129"/>
        <a:ext cx="7115040" cy="664271"/>
      </dsp:txXfrm>
    </dsp:sp>
    <dsp:sp modelId="{BB9C5761-EBBD-43DE-BDC9-4069139BFA24}">
      <dsp:nvSpPr>
        <dsp:cNvPr id="0" name=""/>
        <dsp:cNvSpPr/>
      </dsp:nvSpPr>
      <dsp:spPr>
        <a:xfrm>
          <a:off x="2540216" y="1592776"/>
          <a:ext cx="1688403" cy="2439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accent5">
                  <a:lumMod val="75000"/>
                </a:schemeClr>
              </a:solidFill>
            </a:rPr>
            <a:t>Quiet Phase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$40 M</a:t>
          </a:r>
        </a:p>
      </dsp:txBody>
      <dsp:txXfrm>
        <a:off x="2540216" y="1592776"/>
        <a:ext cx="1688403" cy="2439417"/>
      </dsp:txXfrm>
    </dsp:sp>
    <dsp:sp modelId="{7154B932-8634-45BE-9824-EB9E2C4A6570}">
      <dsp:nvSpPr>
        <dsp:cNvPr id="0" name=""/>
        <dsp:cNvSpPr/>
      </dsp:nvSpPr>
      <dsp:spPr>
        <a:xfrm>
          <a:off x="4228437" y="1013011"/>
          <a:ext cx="5758953" cy="13285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090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2025-2026</a:t>
          </a:r>
        </a:p>
      </dsp:txBody>
      <dsp:txXfrm>
        <a:off x="4228437" y="1345147"/>
        <a:ext cx="5426818" cy="664271"/>
      </dsp:txXfrm>
    </dsp:sp>
    <dsp:sp modelId="{2E9A4F1C-171A-4E41-8BD2-9D6D2A5FEE29}">
      <dsp:nvSpPr>
        <dsp:cNvPr id="0" name=""/>
        <dsp:cNvSpPr/>
      </dsp:nvSpPr>
      <dsp:spPr>
        <a:xfrm>
          <a:off x="4228437" y="2035795"/>
          <a:ext cx="1688403" cy="2439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accent5">
                  <a:lumMod val="75000"/>
                </a:schemeClr>
              </a:solidFill>
            </a:rPr>
            <a:t>Kick-off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$106 M</a:t>
          </a:r>
        </a:p>
      </dsp:txBody>
      <dsp:txXfrm>
        <a:off x="4228437" y="2035795"/>
        <a:ext cx="1688403" cy="2439417"/>
      </dsp:txXfrm>
    </dsp:sp>
    <dsp:sp modelId="{E712B333-403E-4C9D-8347-2AEE74602E64}">
      <dsp:nvSpPr>
        <dsp:cNvPr id="0" name=""/>
        <dsp:cNvSpPr/>
      </dsp:nvSpPr>
      <dsp:spPr>
        <a:xfrm>
          <a:off x="5917572" y="1456029"/>
          <a:ext cx="4069819" cy="13285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090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2026-2027</a:t>
          </a:r>
        </a:p>
      </dsp:txBody>
      <dsp:txXfrm>
        <a:off x="5917572" y="1788165"/>
        <a:ext cx="3737684" cy="664271"/>
      </dsp:txXfrm>
    </dsp:sp>
    <dsp:sp modelId="{FCA360E4-4C10-4851-BF4D-C5E81F14FA39}">
      <dsp:nvSpPr>
        <dsp:cNvPr id="0" name=""/>
        <dsp:cNvSpPr/>
      </dsp:nvSpPr>
      <dsp:spPr>
        <a:xfrm>
          <a:off x="5917572" y="2478813"/>
          <a:ext cx="1688403" cy="2439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accent5">
                  <a:lumMod val="75000"/>
                </a:schemeClr>
              </a:solidFill>
            </a:rPr>
            <a:t>Public Phase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$______</a:t>
          </a:r>
          <a:endParaRPr lang="en-US" sz="2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917572" y="2478813"/>
        <a:ext cx="1688403" cy="2439417"/>
      </dsp:txXfrm>
    </dsp:sp>
    <dsp:sp modelId="{0C138113-9B8B-45BA-8510-35F86B01F492}">
      <dsp:nvSpPr>
        <dsp:cNvPr id="0" name=""/>
        <dsp:cNvSpPr/>
      </dsp:nvSpPr>
      <dsp:spPr>
        <a:xfrm>
          <a:off x="7383256" y="1915336"/>
          <a:ext cx="2661864" cy="13285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090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2027-2028</a:t>
          </a:r>
        </a:p>
      </dsp:txBody>
      <dsp:txXfrm>
        <a:off x="7383256" y="2247472"/>
        <a:ext cx="2329729" cy="664271"/>
      </dsp:txXfrm>
    </dsp:sp>
    <dsp:sp modelId="{41289024-4982-4AB4-B343-5E6158B443E3}">
      <dsp:nvSpPr>
        <dsp:cNvPr id="0" name=""/>
        <dsp:cNvSpPr/>
      </dsp:nvSpPr>
      <dsp:spPr>
        <a:xfrm>
          <a:off x="7419807" y="2846843"/>
          <a:ext cx="1913856" cy="22044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5">
                  <a:lumMod val="75000"/>
                </a:schemeClr>
              </a:solidFill>
            </a:rPr>
            <a:t>Completion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5">
                  <a:lumMod val="75000"/>
                </a:schemeClr>
              </a:solidFill>
            </a:rPr>
            <a:t>&amp;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5">
                  <a:lumMod val="75000"/>
                </a:schemeClr>
              </a:solidFill>
            </a:rPr>
            <a:t>Follow-up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7419807" y="2846843"/>
        <a:ext cx="1913856" cy="2204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5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2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0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8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5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4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9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6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02BE-BD69-9946-854F-0B065C0C9D6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4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902BE-BD69-9946-854F-0B065C0C9D6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8C4F3-6D9B-1242-A03D-61854BB3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9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36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F626A9B-BB36-4F98-9299-9BB430432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159" y="28572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External Relations and Fall 2025</a:t>
            </a:r>
            <a:b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Advancement </a:t>
            </a:r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Update</a:t>
            </a:r>
            <a:b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</a:br>
            <a:b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Board of Visitors Meeting</a:t>
            </a:r>
            <a:b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</a:br>
            <a:b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</a:br>
            <a:b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February 5, 2026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3281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719D96-D7B4-47AA-A45F-4E2CBF33C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374" y="1797259"/>
            <a:ext cx="4121253" cy="4395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49A4D-B9E7-4876-A28B-D92FEA2C1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59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6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EE0DF-9502-B2E5-7CFA-51762A77D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90DBD9-34D0-3A33-4AA2-1FE0491AF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36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116D1C-2714-42D0-B67E-292B52B4F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514" y="442542"/>
            <a:ext cx="7608518" cy="7860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Vanessa S. Upshaw Update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6E3C8-6334-4492-B7D2-E9169FFA4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773" y="1299771"/>
            <a:ext cx="4867744" cy="38896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092399D-A328-4938-AC09-61CE4304EB0C}"/>
              </a:ext>
            </a:extLst>
          </p:cNvPr>
          <p:cNvSpPr/>
          <p:nvPr/>
        </p:nvSpPr>
        <p:spPr>
          <a:xfrm>
            <a:off x="2152399" y="1671136"/>
            <a:ext cx="44263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42424"/>
                </a:solidFill>
              </a:rPr>
              <a:t>92%</a:t>
            </a:r>
            <a:r>
              <a:rPr lang="en-US" sz="2400" dirty="0">
                <a:solidFill>
                  <a:srgbClr val="242424"/>
                </a:solidFill>
              </a:rPr>
              <a:t> of my portfolio has received at least </a:t>
            </a:r>
            <a:r>
              <a:rPr lang="en-US" sz="2400" b="1" dirty="0">
                <a:solidFill>
                  <a:srgbClr val="242424"/>
                </a:solidFill>
              </a:rPr>
              <a:t>4 or more</a:t>
            </a:r>
            <a:r>
              <a:rPr lang="en-US" sz="2400" dirty="0">
                <a:solidFill>
                  <a:srgbClr val="242424"/>
                </a:solidFill>
              </a:rPr>
              <a:t> touchpoints.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4242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42424"/>
                </a:solidFill>
              </a:rPr>
              <a:t>The donors in her portfolio have given </a:t>
            </a:r>
            <a:r>
              <a:rPr lang="en-US" sz="2400" b="1" dirty="0">
                <a:solidFill>
                  <a:srgbClr val="242424"/>
                </a:solidFill>
              </a:rPr>
              <a:t>$59,011.34</a:t>
            </a:r>
            <a:r>
              <a:rPr lang="en-US" sz="2400" dirty="0">
                <a:solidFill>
                  <a:srgbClr val="242424"/>
                </a:solidFill>
              </a:rPr>
              <a:t> so far this fiscal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4242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42424"/>
                </a:solidFill>
              </a:rPr>
              <a:t>Her portfolio has </a:t>
            </a:r>
            <a:r>
              <a:rPr lang="en-US" sz="2400" b="1" dirty="0">
                <a:solidFill>
                  <a:srgbClr val="242424"/>
                </a:solidFill>
              </a:rPr>
              <a:t>997</a:t>
            </a:r>
            <a:r>
              <a:rPr lang="en-US" sz="2400" dirty="0">
                <a:solidFill>
                  <a:srgbClr val="242424"/>
                </a:solidFill>
              </a:rPr>
              <a:t> constituents.</a:t>
            </a:r>
            <a:endParaRPr lang="en-US" sz="2400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C2CBDF-ECF3-4D9D-B64B-E5A20AF03B37}"/>
              </a:ext>
            </a:extLst>
          </p:cNvPr>
          <p:cNvSpPr/>
          <p:nvPr/>
        </p:nvSpPr>
        <p:spPr>
          <a:xfrm>
            <a:off x="6783983" y="5327358"/>
            <a:ext cx="4457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“This fiscal Year Overview giving includes both gifts I have influenced, as well as those made prior to assignment in my portfolio”</a:t>
            </a:r>
          </a:p>
        </p:txBody>
      </p:sp>
    </p:spTree>
    <p:extLst>
      <p:ext uri="{BB962C8B-B14F-4D97-AF65-F5344CB8AC3E}">
        <p14:creationId xmlns:p14="http://schemas.microsoft.com/office/powerpoint/2010/main" val="51819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C44AA-EEA5-2B69-4656-9F116F062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0C7524-67DB-402F-D81E-1EF81A115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1841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A93EA9CD-829E-47A2-ABA8-24E3954825ED}"/>
              </a:ext>
            </a:extLst>
          </p:cNvPr>
          <p:cNvSpPr txBox="1">
            <a:spLocks/>
          </p:cNvSpPr>
          <p:nvPr/>
        </p:nvSpPr>
        <p:spPr>
          <a:xfrm>
            <a:off x="3162822" y="340176"/>
            <a:ext cx="7608518" cy="7860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Fall 2025 Update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4C445D-1474-4CF6-8838-1362854BB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844" y="1579604"/>
            <a:ext cx="4099878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000" dirty="0"/>
              <a:t>Funds raised (Fall 2025) compared to Fall 2024</a:t>
            </a:r>
          </a:p>
          <a:p>
            <a:pPr lvl="1"/>
            <a:r>
              <a:rPr lang="en-US" sz="2000" b="1" dirty="0"/>
              <a:t>17</a:t>
            </a:r>
            <a:r>
              <a:rPr lang="en-US" sz="2000" dirty="0"/>
              <a:t> Donors who gave $25,000 or more FY26 through January 24, 2026 (3 more than FY25)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1,859 </a:t>
            </a:r>
            <a:r>
              <a:rPr lang="en-US" sz="2000" dirty="0"/>
              <a:t>Donor count comparison between FY26 and FY25 (225 more than FY25)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$1,008,333 </a:t>
            </a:r>
            <a:r>
              <a:rPr lang="en-US" sz="2000" dirty="0"/>
              <a:t>in Alumni Giving (almost $200K more than FY25)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Giving Tuesday Total </a:t>
            </a:r>
            <a:r>
              <a:rPr lang="en-US" sz="2000" b="1" dirty="0"/>
              <a:t>$278,206.29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41D9D5-4D9B-4F13-BC9C-D75828577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844" y="1553986"/>
            <a:ext cx="6787852" cy="4920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8569D6-052D-46D9-8B1E-B46CB5E12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252" y="876328"/>
            <a:ext cx="741419" cy="805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49C870-8616-4AB4-8569-6DD635DDF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877225"/>
            <a:ext cx="984069" cy="804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EF23CE-F317-4749-B3C3-A0BFE9841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2002" y="819508"/>
            <a:ext cx="796463" cy="825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84205F-BA4D-48D6-AD52-0B742EED0A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4859" b="44407"/>
          <a:stretch/>
        </p:blipFill>
        <p:spPr>
          <a:xfrm>
            <a:off x="10354491" y="864974"/>
            <a:ext cx="1127179" cy="7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9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C405E-59E4-C1F1-3F45-0DE6003CF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28F58F-7AAD-41DB-8CCA-B8A189E74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36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DB15516-DE37-4164-B052-F0C6CA64E0FB}"/>
              </a:ext>
            </a:extLst>
          </p:cNvPr>
          <p:cNvSpPr txBox="1">
            <a:spLocks/>
          </p:cNvSpPr>
          <p:nvPr/>
        </p:nvSpPr>
        <p:spPr>
          <a:xfrm>
            <a:off x="3162822" y="381875"/>
            <a:ext cx="7608518" cy="7860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Fall 2025 Update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4A7335F-8955-4928-A1BA-B6F552CC2F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784011"/>
              </p:ext>
            </p:extLst>
          </p:nvPr>
        </p:nvGraphicFramePr>
        <p:xfrm>
          <a:off x="1584147" y="1684818"/>
          <a:ext cx="10106526" cy="3888599"/>
        </p:xfrm>
        <a:graphic>
          <a:graphicData uri="http://schemas.openxmlformats.org/drawingml/2006/table">
            <a:tbl>
              <a:tblPr/>
              <a:tblGrid>
                <a:gridCol w="2219472">
                  <a:extLst>
                    <a:ext uri="{9D8B030D-6E8A-4147-A177-3AD203B41FA5}">
                      <a16:colId xmlns:a16="http://schemas.microsoft.com/office/drawing/2014/main" val="1935234642"/>
                    </a:ext>
                  </a:extLst>
                </a:gridCol>
                <a:gridCol w="1387170">
                  <a:extLst>
                    <a:ext uri="{9D8B030D-6E8A-4147-A177-3AD203B41FA5}">
                      <a16:colId xmlns:a16="http://schemas.microsoft.com/office/drawing/2014/main" val="3363962422"/>
                    </a:ext>
                  </a:extLst>
                </a:gridCol>
                <a:gridCol w="1387170">
                  <a:extLst>
                    <a:ext uri="{9D8B030D-6E8A-4147-A177-3AD203B41FA5}">
                      <a16:colId xmlns:a16="http://schemas.microsoft.com/office/drawing/2014/main" val="4185997987"/>
                    </a:ext>
                  </a:extLst>
                </a:gridCol>
                <a:gridCol w="1387170">
                  <a:extLst>
                    <a:ext uri="{9D8B030D-6E8A-4147-A177-3AD203B41FA5}">
                      <a16:colId xmlns:a16="http://schemas.microsoft.com/office/drawing/2014/main" val="1337309097"/>
                    </a:ext>
                  </a:extLst>
                </a:gridCol>
                <a:gridCol w="1367354">
                  <a:extLst>
                    <a:ext uri="{9D8B030D-6E8A-4147-A177-3AD203B41FA5}">
                      <a16:colId xmlns:a16="http://schemas.microsoft.com/office/drawing/2014/main" val="4036737982"/>
                    </a:ext>
                  </a:extLst>
                </a:gridCol>
                <a:gridCol w="1367354">
                  <a:extLst>
                    <a:ext uri="{9D8B030D-6E8A-4147-A177-3AD203B41FA5}">
                      <a16:colId xmlns:a16="http://schemas.microsoft.com/office/drawing/2014/main" val="2582462482"/>
                    </a:ext>
                  </a:extLst>
                </a:gridCol>
                <a:gridCol w="990836">
                  <a:extLst>
                    <a:ext uri="{9D8B030D-6E8A-4147-A177-3AD203B41FA5}">
                      <a16:colId xmlns:a16="http://schemas.microsoft.com/office/drawing/2014/main" val="773999003"/>
                    </a:ext>
                  </a:extLst>
                </a:gridCol>
              </a:tblGrid>
              <a:tr h="3056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2026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Differences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89309"/>
                  </a:ext>
                </a:extLst>
              </a:tr>
              <a:tr h="336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DOLLARS</a:t>
                      </a: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DONORS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DOLLARS</a:t>
                      </a: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DONORS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DOLLARS</a:t>
                      </a: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DONORS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191457"/>
                  </a:ext>
                </a:extLst>
              </a:tr>
              <a:tr h="336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$2,769,016.79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$3,139,580.17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1,684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-$370,563.38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854961"/>
                  </a:ext>
                </a:extLst>
              </a:tr>
              <a:tr h="5503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GRAY BAR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GRAY BAR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n-US" sz="16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GRAY BAR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GRAY BAR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GRAY BAR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GRAY BAR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96239"/>
                  </a:ext>
                </a:extLst>
              </a:tr>
              <a:tr h="336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ALUMNI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$1,088,333.00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$886,562.94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$201,770.06</a:t>
                      </a:r>
                    </a:p>
                  </a:txBody>
                  <a:tcPr marL="6350" marR="952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01655"/>
                  </a:ext>
                </a:extLst>
              </a:tr>
              <a:tr h="336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ALUMNI ASSOC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$80,008.00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$29,343.00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$50,665.00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856224"/>
                  </a:ext>
                </a:extLst>
              </a:tr>
              <a:tr h="336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CORP/FDN/ORG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$1,310,543.50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$1,897,536.04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-$586,992.54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124793"/>
                  </a:ext>
                </a:extLst>
              </a:tr>
              <a:tr h="336952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FACULTY &amp; STAFF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$85,653.52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$49,759.17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$35,894.35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411370"/>
                  </a:ext>
                </a:extLst>
              </a:tr>
              <a:tr h="336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FRIENDS/INDVLS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$201,204.45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$270,559.02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-$69,354.57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807486"/>
                  </a:ext>
                </a:extLst>
              </a:tr>
              <a:tr h="336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PARENTS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$2,595.00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$2,800.00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-$205.00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481130"/>
                  </a:ext>
                </a:extLst>
              </a:tr>
              <a:tr h="336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STUDENTS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$479.32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$3,020.00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-$2,540.68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821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07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36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1EFC91-E29E-4177-9D79-421C7B9F45B2}"/>
              </a:ext>
            </a:extLst>
          </p:cNvPr>
          <p:cNvSpPr txBox="1">
            <a:spLocks/>
          </p:cNvSpPr>
          <p:nvPr/>
        </p:nvSpPr>
        <p:spPr>
          <a:xfrm>
            <a:off x="338265" y="1485155"/>
            <a:ext cx="5123954" cy="5391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r>
              <a:rPr lang="en-US" sz="4400" b="1" dirty="0"/>
              <a:t>$75K </a:t>
            </a:r>
            <a:r>
              <a:rPr lang="en-US" sz="4400" dirty="0"/>
              <a:t>Community Foundation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b="1" dirty="0"/>
              <a:t>$200K </a:t>
            </a:r>
            <a:r>
              <a:rPr lang="en-US" sz="4400" dirty="0"/>
              <a:t>collaboration with Bank of America Charitable Trust Foundation for Community Outreach</a:t>
            </a:r>
          </a:p>
          <a:p>
            <a:endParaRPr lang="en-US" sz="4400" dirty="0"/>
          </a:p>
          <a:p>
            <a:r>
              <a:rPr lang="en-US" sz="4400" b="1" dirty="0"/>
              <a:t>$215K </a:t>
            </a:r>
            <a:r>
              <a:rPr lang="en-US" sz="4400" dirty="0"/>
              <a:t>Cameron Foundation for K-6 Student Engagement </a:t>
            </a:r>
          </a:p>
          <a:p>
            <a:endParaRPr lang="en-US" sz="4400" dirty="0"/>
          </a:p>
          <a:p>
            <a:r>
              <a:rPr lang="en-US" sz="4400" b="1" dirty="0"/>
              <a:t>$500K </a:t>
            </a:r>
            <a:r>
              <a:rPr lang="en-US" sz="4400" dirty="0"/>
              <a:t>Southern Company Foundation for an Agriculture Endowed Chair</a:t>
            </a:r>
          </a:p>
          <a:p>
            <a:endParaRPr lang="en-US" sz="4400" dirty="0"/>
          </a:p>
          <a:p>
            <a:r>
              <a:rPr lang="en-US" sz="4400" b="1" dirty="0"/>
              <a:t>$1 M  </a:t>
            </a:r>
            <a:r>
              <a:rPr lang="en-US" sz="4400" dirty="0"/>
              <a:t>Lilly Endowment/TMCF for AI</a:t>
            </a:r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CC5303-38CB-414D-80AF-1860045CA9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78"/>
          <a:stretch/>
        </p:blipFill>
        <p:spPr>
          <a:xfrm>
            <a:off x="5979379" y="1527464"/>
            <a:ext cx="2061433" cy="1098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9EE5C-7B0A-4C03-B3D9-93F477706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683" y="2378347"/>
            <a:ext cx="2591025" cy="1457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E2A398-AEA4-4D70-9B1E-061E08AE7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379" y="3132859"/>
            <a:ext cx="1871559" cy="1027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20FBC7-FA60-40F4-82BE-6F629CB18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4874" y="4448572"/>
            <a:ext cx="2304488" cy="12132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B91240-861A-418E-A2EB-DAC79D5209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9012" y="5190198"/>
            <a:ext cx="93886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EE0DF-9502-B2E5-7CFA-51762A77D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90DBD9-34D0-3A33-4AA2-1FE0491AF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3" y="0"/>
            <a:ext cx="12192000" cy="687636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116D1C-2714-42D0-B67E-292B52B4F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198" y="254652"/>
            <a:ext cx="7608518" cy="786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New and Renewed Partnerships</a:t>
            </a:r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E88369-8AAB-41DD-AC9D-8A6CC4414A9C}"/>
              </a:ext>
            </a:extLst>
          </p:cNvPr>
          <p:cNvSpPr txBox="1">
            <a:spLocks/>
          </p:cNvSpPr>
          <p:nvPr/>
        </p:nvSpPr>
        <p:spPr>
          <a:xfrm>
            <a:off x="1023266" y="1517568"/>
            <a:ext cx="5123954" cy="2795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9600" dirty="0">
                <a:solidFill>
                  <a:srgbClr val="153C9E"/>
                </a:solidFill>
              </a:rPr>
              <a:t>$1.99M</a:t>
            </a:r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AB5436-3858-4629-971A-980A19496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767" y="4084682"/>
            <a:ext cx="2303713" cy="12113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9F5797-692E-45E7-B83D-D14E6975A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767" y="1814955"/>
            <a:ext cx="2588296" cy="1459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452F89-1714-4F7D-A736-57B75C0A7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667" y="2915146"/>
            <a:ext cx="1871559" cy="10277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C327EE-7DA6-4E26-AB00-137F89535E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6157" y="1239720"/>
            <a:ext cx="2061433" cy="13830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5AE998-59E8-4839-A668-F590A7D591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6874" y="5041818"/>
            <a:ext cx="938177" cy="15106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5B0E71-2C30-420E-A81B-2029CB347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067" y="3067546"/>
            <a:ext cx="1871559" cy="102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8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EE0DF-9502-B2E5-7CFA-51762A77D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90DBD9-34D0-3A33-4AA2-1FE0491AF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36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116D1C-2714-42D0-B67E-292B52B4F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514" y="442542"/>
            <a:ext cx="7608518" cy="7860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CIAA Basketball Tournament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6C9962-2891-41F9-9FED-C2CFA03F8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101" y="1445667"/>
            <a:ext cx="8349185" cy="490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1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EE0DF-9502-B2E5-7CFA-51762A77D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90DBD9-34D0-3A33-4AA2-1FE0491AF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36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116D1C-2714-42D0-B67E-292B52B4F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514" y="442542"/>
            <a:ext cx="7608518" cy="7860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President’s 10</a:t>
            </a:r>
            <a:r>
              <a:rPr lang="en-US" sz="3200" b="1" baseline="30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th</a:t>
            </a:r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 Anniversary </a:t>
            </a:r>
          </a:p>
          <a:p>
            <a:pPr marL="0" indent="0" algn="ctr">
              <a:buNone/>
            </a:pPr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Scholarship Gala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81D933-96C0-43FE-BD65-039E6F52E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689" y="1340426"/>
            <a:ext cx="5430158" cy="52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0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EE0DF-9502-B2E5-7CFA-51762A77D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90DBD9-34D0-3A33-4AA2-1FE0491AF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36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116D1C-2714-42D0-B67E-292B52B4F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514" y="442542"/>
            <a:ext cx="7608518" cy="786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Comprehensive Campaign Update</a:t>
            </a:r>
            <a:endParaRPr lang="en-US" sz="20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BE1D927-4A6B-4EC6-856D-A234945756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0844435"/>
              </p:ext>
            </p:extLst>
          </p:nvPr>
        </p:nvGraphicFramePr>
        <p:xfrm>
          <a:off x="1049048" y="1211686"/>
          <a:ext cx="10969676" cy="5370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D643AF9-720D-4AE8-8659-11C5168FD030}"/>
              </a:ext>
            </a:extLst>
          </p:cNvPr>
          <p:cNvSpPr txBox="1"/>
          <p:nvPr/>
        </p:nvSpPr>
        <p:spPr>
          <a:xfrm>
            <a:off x="8661748" y="5699342"/>
            <a:ext cx="16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Goal: $125M</a:t>
            </a:r>
          </a:p>
        </p:txBody>
      </p:sp>
    </p:spTree>
    <p:extLst>
      <p:ext uri="{BB962C8B-B14F-4D97-AF65-F5344CB8AC3E}">
        <p14:creationId xmlns:p14="http://schemas.microsoft.com/office/powerpoint/2010/main" val="1331263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0EA4C7D518A544ABEFE07EA6AA4805" ma:contentTypeVersion="14" ma:contentTypeDescription="Create a new document." ma:contentTypeScope="" ma:versionID="ba617fb6af7f090f8d81825851e3b587">
  <xsd:schema xmlns:xsd="http://www.w3.org/2001/XMLSchema" xmlns:xs="http://www.w3.org/2001/XMLSchema" xmlns:p="http://schemas.microsoft.com/office/2006/metadata/properties" xmlns:ns3="190acf35-8cfa-41d5-8896-c0caf9532cf9" xmlns:ns4="48ffb8e5-3592-4ed1-922f-794f3a865c26" targetNamespace="http://schemas.microsoft.com/office/2006/metadata/properties" ma:root="true" ma:fieldsID="96a278da5ba245881cf18a577a6a8da6" ns3:_="" ns4:_="">
    <xsd:import namespace="190acf35-8cfa-41d5-8896-c0caf9532cf9"/>
    <xsd:import namespace="48ffb8e5-3592-4ed1-922f-794f3a865c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acf35-8cfa-41d5-8896-c0caf9532c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fb8e5-3592-4ed1-922f-794f3a865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90acf35-8cfa-41d5-8896-c0caf9532cf9" xsi:nil="true"/>
  </documentManagement>
</p:properties>
</file>

<file path=customXml/itemProps1.xml><?xml version="1.0" encoding="utf-8"?>
<ds:datastoreItem xmlns:ds="http://schemas.openxmlformats.org/officeDocument/2006/customXml" ds:itemID="{1DD1369A-8472-4B8D-A0C6-6F15C9ABB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0acf35-8cfa-41d5-8896-c0caf9532cf9"/>
    <ds:schemaRef ds:uri="48ffb8e5-3592-4ed1-922f-794f3a865c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598C3B-D6E2-4AFE-B843-F4BF73D825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2C97B3-8854-4527-A61F-48A2735F84DE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48ffb8e5-3592-4ed1-922f-794f3a865c26"/>
    <ds:schemaRef ds:uri="190acf35-8cfa-41d5-8896-c0caf9532cf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373</Words>
  <Application>Microsoft Office PowerPoint</Application>
  <PresentationFormat>Widescreen</PresentationFormat>
  <Paragraphs>131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Office Theme</vt:lpstr>
      <vt:lpstr>External Relations and Fall 2025 Advancement Update  Board of Visitors Meeting   February 5, 2026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Willis W. Walter</cp:lastModifiedBy>
  <cp:revision>24</cp:revision>
  <dcterms:created xsi:type="dcterms:W3CDTF">2019-08-12T13:14:03Z</dcterms:created>
  <dcterms:modified xsi:type="dcterms:W3CDTF">2026-01-29T20:00:42Z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0x0101000D0EA4C7D518A544ABEFE07EA6AA4805</vt:lpwstr>
  </property>
  <property fmtid="{D5CDD505-2E9C-101B-9397-08002B2CF9AE}" pid="3" name="MSIP_Label_766b0589-5486-4fa4-9e2e-e6138c587d2b_Enabled">
    <vt:lpwstr>true</vt:lpwstr>
  </property>
  <property fmtid="{D5CDD505-2E9C-101B-9397-08002B2CF9AE}" pid="4" name="MSIP_Label_766b0589-5486-4fa4-9e2e-e6138c587d2b_SetDate">
    <vt:lpwstr>2025-11-19T16:05:23Z</vt:lpwstr>
  </property>
  <property fmtid="{D5CDD505-2E9C-101B-9397-08002B2CF9AE}" pid="5" name="MSIP_Label_766b0589-5486-4fa4-9e2e-e6138c587d2b_Method">
    <vt:lpwstr>Standard</vt:lpwstr>
  </property>
  <property fmtid="{D5CDD505-2E9C-101B-9397-08002B2CF9AE}" pid="6" name="MSIP_Label_766b0589-5486-4fa4-9e2e-e6138c587d2b_Name">
    <vt:lpwstr>defa4170-0d19-0005-0004-bc88714345d2</vt:lpwstr>
  </property>
  <property fmtid="{D5CDD505-2E9C-101B-9397-08002B2CF9AE}" pid="7" name="MSIP_Label_766b0589-5486-4fa4-9e2e-e6138c587d2b_SiteId">
    <vt:lpwstr>abca6162-bfa7-4526-9826-e7fb30c1fc2e</vt:lpwstr>
  </property>
  <property fmtid="{D5CDD505-2E9C-101B-9397-08002B2CF9AE}" pid="8" name="MSIP_Label_766b0589-5486-4fa4-9e2e-e6138c587d2b_ActionId">
    <vt:lpwstr>cf0483f0-4bc5-493a-bc13-2f22ce9f839f</vt:lpwstr>
  </property>
  <property fmtid="{D5CDD505-2E9C-101B-9397-08002B2CF9AE}" pid="9" name="MSIP_Label_766b0589-5486-4fa4-9e2e-e6138c587d2b_ContentBits">
    <vt:lpwstr>0</vt:lpwstr>
  </property>
  <property fmtid="{D5CDD505-2E9C-101B-9397-08002B2CF9AE}" pid="10" name="MSIP_Label_766b0589-5486-4fa4-9e2e-e6138c587d2b_Tag">
    <vt:lpwstr>10, 3, 0, 1</vt:lpwstr>
  </property>
</Properties>
</file>