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16"/>
  </p:notesMasterIdLst>
  <p:sldIdLst>
    <p:sldId id="256" r:id="rId4"/>
    <p:sldId id="257" r:id="rId5"/>
    <p:sldId id="258" r:id="rId6"/>
    <p:sldId id="259" r:id="rId7"/>
    <p:sldId id="260" r:id="rId8"/>
    <p:sldId id="261" r:id="rId9"/>
    <p:sldId id="262" r:id="rId10"/>
    <p:sldId id="265" r:id="rId11"/>
    <p:sldId id="266" r:id="rId12"/>
    <p:sldId id="267" r:id="rId13"/>
    <p:sldId id="268" r:id="rId14"/>
    <p:sldId id="269" r:id="rId15"/>
  </p:sldIdLst>
  <p:sldSz cx="12192000" cy="6858000"/>
  <p:notesSz cx="6858000" cy="9144000"/>
  <p:embeddedFontLst>
    <p:embeddedFont>
      <p:font typeface="Geo" panose="020B0604020202020204"/>
      <p:regular r:id="rId17"/>
      <p:italic r:id="rId18"/>
    </p:embeddedFont>
    <p:embeddedFont>
      <p:font typeface="Georgia" panose="02040502050405020303" pitchFamily="18"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jaKXI68DHY7so4lqTQP9vjKhNlg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88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font" Target="fonts/font5.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1.fntdata"/><Relationship Id="rId25" Type="http://customschemas.google.com/relationships/presentationmetadata" Target="meta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3" name="Google Shape;18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98e44dbf93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3" name="Google Shape;113;g298e44dbf9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98e44dbf9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0" name="Google Shape;120;g298e44dbf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9" name="Google Shape;1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98e44dbf93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5" name="Google Shape;155;g298e44dbf93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2"/>
          <p:cNvSpPr>
            <a:spLocks noGrp="1"/>
          </p:cNvSpPr>
          <p:nvPr>
            <p:ph type="pic" idx="2"/>
          </p:nvPr>
        </p:nvSpPr>
        <p:spPr>
          <a:xfrm>
            <a:off x="5183188" y="987425"/>
            <a:ext cx="6172200" cy="4873625"/>
          </a:xfrm>
          <a:prstGeom prst="rect">
            <a:avLst/>
          </a:prstGeom>
          <a:noFill/>
          <a:ln>
            <a:noFill/>
          </a:ln>
        </p:spPr>
      </p:sp>
      <p:sp>
        <p:nvSpPr>
          <p:cNvPr id="64" name="Google Shape;64;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0" y="0"/>
            <a:ext cx="12192000" cy="6876360"/>
          </a:xfrm>
          <a:prstGeom prst="rect">
            <a:avLst/>
          </a:prstGeom>
          <a:noFill/>
          <a:ln>
            <a:noFill/>
          </a:ln>
        </p:spPr>
      </p:pic>
      <p:sp>
        <p:nvSpPr>
          <p:cNvPr id="85" name="Google Shape;85;p1"/>
          <p:cNvSpPr txBox="1">
            <a:spLocks noGrp="1"/>
          </p:cNvSpPr>
          <p:nvPr>
            <p:ph type="ctrTitle"/>
          </p:nvPr>
        </p:nvSpPr>
        <p:spPr>
          <a:xfrm>
            <a:off x="1524000" y="3698414"/>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Geo"/>
              <a:buNone/>
            </a:pPr>
            <a:r>
              <a:rPr lang="en-US" sz="5400" dirty="0">
                <a:latin typeface="Calibri"/>
                <a:ea typeface="Calibri"/>
                <a:cs typeface="Calibri"/>
                <a:sym typeface="Calibri"/>
              </a:rPr>
              <a:t>Board of Visitors Report </a:t>
            </a:r>
            <a:br>
              <a:rPr lang="en-US" sz="5400" dirty="0">
                <a:latin typeface="Calibri"/>
                <a:ea typeface="Calibri"/>
                <a:cs typeface="Calibri"/>
                <a:sym typeface="Calibri"/>
              </a:rPr>
            </a:br>
            <a:r>
              <a:rPr lang="en-US" sz="5400" dirty="0"/>
              <a:t>February</a:t>
            </a:r>
            <a:r>
              <a:rPr lang="en-US" sz="5400" dirty="0">
                <a:latin typeface="Calibri"/>
                <a:ea typeface="Calibri"/>
                <a:cs typeface="Calibri"/>
                <a:sym typeface="Calibri"/>
              </a:rPr>
              <a:t> </a:t>
            </a:r>
            <a:r>
              <a:rPr lang="en-US" sz="5400" dirty="0"/>
              <a:t>8, 2024</a:t>
            </a:r>
            <a:endParaRPr sz="5400" dirty="0">
              <a:latin typeface="Calibri"/>
              <a:ea typeface="Calibri"/>
              <a:cs typeface="Calibri"/>
              <a:sym typeface="Calibri"/>
            </a:endParaRPr>
          </a:p>
        </p:txBody>
      </p:sp>
      <p:pic>
        <p:nvPicPr>
          <p:cNvPr id="86" name="Google Shape;86;p1" descr="A logo of glasses with numbers and text&#10;&#10;Description automatically generated"/>
          <p:cNvPicPr preferRelativeResize="0"/>
          <p:nvPr/>
        </p:nvPicPr>
        <p:blipFill rotWithShape="1">
          <a:blip r:embed="rId4">
            <a:alphaModFix/>
          </a:blip>
          <a:srcRect/>
          <a:stretch/>
        </p:blipFill>
        <p:spPr>
          <a:xfrm>
            <a:off x="2980468" y="1644883"/>
            <a:ext cx="6228845" cy="20782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0"/>
          <p:cNvPicPr preferRelativeResize="0"/>
          <p:nvPr/>
        </p:nvPicPr>
        <p:blipFill rotWithShape="1">
          <a:blip r:embed="rId3">
            <a:alphaModFix/>
          </a:blip>
          <a:srcRect/>
          <a:stretch/>
        </p:blipFill>
        <p:spPr>
          <a:xfrm>
            <a:off x="0" y="-10367"/>
            <a:ext cx="12192000" cy="6876360"/>
          </a:xfrm>
          <a:prstGeom prst="rect">
            <a:avLst/>
          </a:prstGeom>
          <a:noFill/>
          <a:ln>
            <a:noFill/>
          </a:ln>
        </p:spPr>
      </p:pic>
      <p:sp>
        <p:nvSpPr>
          <p:cNvPr id="173" name="Google Shape;173;p10"/>
          <p:cNvSpPr txBox="1"/>
          <p:nvPr/>
        </p:nvSpPr>
        <p:spPr>
          <a:xfrm>
            <a:off x="2533135" y="1449175"/>
            <a:ext cx="700628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Georgia"/>
                <a:ea typeface="Georgia"/>
                <a:cs typeface="Georgia"/>
                <a:sym typeface="Georgia"/>
              </a:rPr>
              <a:t>Current Issues</a:t>
            </a:r>
            <a:endParaRPr sz="1400" b="0" i="0" u="none" strike="noStrike" cap="none">
              <a:solidFill>
                <a:srgbClr val="000000"/>
              </a:solidFill>
              <a:latin typeface="Arial"/>
              <a:ea typeface="Arial"/>
              <a:cs typeface="Arial"/>
              <a:sym typeface="Arial"/>
            </a:endParaRPr>
          </a:p>
        </p:txBody>
      </p:sp>
      <p:sp>
        <p:nvSpPr>
          <p:cNvPr id="174" name="Google Shape;174;p10"/>
          <p:cNvSpPr txBox="1"/>
          <p:nvPr/>
        </p:nvSpPr>
        <p:spPr>
          <a:xfrm>
            <a:off x="148281" y="2546503"/>
            <a:ext cx="11775900" cy="2277506"/>
          </a:xfrm>
          <a:prstGeom prst="rect">
            <a:avLst/>
          </a:prstGeom>
          <a:noFill/>
          <a:ln>
            <a:noFill/>
          </a:ln>
        </p:spPr>
        <p:txBody>
          <a:bodyPr spcFirstLastPara="1" wrap="square" lIns="91425" tIns="45700" rIns="91425" bIns="45700" anchor="t" anchorCtr="0">
            <a:spAutoFit/>
          </a:bodyPr>
          <a:lstStyle/>
          <a:p>
            <a:pPr marL="457200" marR="0" lvl="0" indent="-336550" algn="l" rtl="0">
              <a:lnSpc>
                <a:spcPct val="100000"/>
              </a:lnSpc>
              <a:spcBef>
                <a:spcPts val="1200"/>
              </a:spcBef>
              <a:spcAft>
                <a:spcPts val="0"/>
              </a:spcAft>
              <a:buClr>
                <a:srgbClr val="000000"/>
              </a:buClr>
              <a:buSzPts val="1700"/>
              <a:buFont typeface="Georgia"/>
              <a:buChar char="❖"/>
            </a:pPr>
            <a:r>
              <a:rPr lang="en-US" sz="1700" b="0" i="0" u="none" strike="noStrike" cap="none" dirty="0">
                <a:solidFill>
                  <a:srgbClr val="000000"/>
                </a:solidFill>
                <a:latin typeface="Georgia"/>
                <a:ea typeface="Georgia"/>
                <a:cs typeface="Georgia"/>
                <a:sym typeface="Georgia"/>
              </a:rPr>
              <a:t>Security cameras requested to insure safety in residence halls. </a:t>
            </a:r>
          </a:p>
          <a:p>
            <a:pPr marL="457200" marR="0" lvl="0" indent="-336550" algn="l" rtl="0">
              <a:lnSpc>
                <a:spcPct val="100000"/>
              </a:lnSpc>
              <a:spcBef>
                <a:spcPts val="1200"/>
              </a:spcBef>
              <a:spcAft>
                <a:spcPts val="0"/>
              </a:spcAft>
              <a:buClr>
                <a:srgbClr val="000000"/>
              </a:buClr>
              <a:buSzPts val="1700"/>
              <a:buFont typeface="Georgia"/>
              <a:buChar char="❖"/>
            </a:pPr>
            <a:r>
              <a:rPr lang="en-US" sz="1700" b="0" i="0" u="none" strike="noStrike" cap="none" dirty="0">
                <a:solidFill>
                  <a:srgbClr val="000000"/>
                </a:solidFill>
                <a:latin typeface="Georgia"/>
                <a:ea typeface="Georgia"/>
                <a:cs typeface="Georgia"/>
                <a:sym typeface="Georgia"/>
              </a:rPr>
              <a:t>Students would like more options for shuttle transportation including South Park Mall, Walmart, Target </a:t>
            </a:r>
          </a:p>
          <a:p>
            <a:pPr marL="457200" marR="0" lvl="0" indent="-336550" algn="l" rtl="0">
              <a:lnSpc>
                <a:spcPct val="100000"/>
              </a:lnSpc>
              <a:spcBef>
                <a:spcPts val="1200"/>
              </a:spcBef>
              <a:spcAft>
                <a:spcPts val="0"/>
              </a:spcAft>
              <a:buClr>
                <a:srgbClr val="000000"/>
              </a:buClr>
              <a:buSzPts val="1700"/>
              <a:buFont typeface="Georgia"/>
              <a:buChar char="❖"/>
            </a:pPr>
            <a:r>
              <a:rPr lang="en-US" sz="1700" b="0" i="0" u="none" strike="noStrike" cap="none" dirty="0">
                <a:solidFill>
                  <a:srgbClr val="000000"/>
                </a:solidFill>
                <a:latin typeface="Georgia"/>
                <a:ea typeface="Georgia"/>
                <a:cs typeface="Georgia"/>
                <a:sym typeface="Georgia"/>
              </a:rPr>
              <a:t>Wi-fi outages in Moore and Gateway and a lack of cell service for reception. Students often lack internet or cellular access in residence hall rooms-SOS signal is given. Some class buildings lack Wi-fi. </a:t>
            </a:r>
            <a:endParaRPr sz="1700" b="0" i="0" u="none" strike="noStrike" cap="none" dirty="0">
              <a:solidFill>
                <a:srgbClr val="000000"/>
              </a:solidFill>
              <a:latin typeface="Georgia"/>
              <a:ea typeface="Georgia"/>
              <a:cs typeface="Georgia"/>
              <a:sym typeface="Georgia"/>
            </a:endParaRPr>
          </a:p>
          <a:p>
            <a:pPr marL="457200" marR="0" lvl="0" indent="0" algn="l" rtl="0">
              <a:lnSpc>
                <a:spcPct val="100000"/>
              </a:lnSpc>
              <a:spcBef>
                <a:spcPts val="1200"/>
              </a:spcBef>
              <a:spcAft>
                <a:spcPts val="0"/>
              </a:spcAft>
              <a:buClr>
                <a:srgbClr val="000000"/>
              </a:buClr>
              <a:buSzPts val="1700"/>
              <a:buFont typeface="Arial"/>
              <a:buNone/>
            </a:pPr>
            <a:endParaRPr sz="1700" b="0" i="0" u="none" strike="noStrike" cap="none" dirty="0">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11"/>
          <p:cNvPicPr preferRelativeResize="0"/>
          <p:nvPr/>
        </p:nvPicPr>
        <p:blipFill rotWithShape="1">
          <a:blip r:embed="rId3">
            <a:alphaModFix/>
          </a:blip>
          <a:srcRect/>
          <a:stretch/>
        </p:blipFill>
        <p:spPr>
          <a:xfrm>
            <a:off x="0" y="0"/>
            <a:ext cx="12058650" cy="6858000"/>
          </a:xfrm>
          <a:prstGeom prst="rect">
            <a:avLst/>
          </a:prstGeom>
          <a:noFill/>
          <a:ln>
            <a:noFill/>
          </a:ln>
        </p:spPr>
      </p:pic>
      <p:sp>
        <p:nvSpPr>
          <p:cNvPr id="180" name="Google Shape;180;p11"/>
          <p:cNvSpPr txBox="1"/>
          <p:nvPr/>
        </p:nvSpPr>
        <p:spPr>
          <a:xfrm>
            <a:off x="3249827" y="2721114"/>
            <a:ext cx="709277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Georgia"/>
                <a:ea typeface="Georgia"/>
                <a:cs typeface="Georgia"/>
                <a:sym typeface="Georgia"/>
              </a:rPr>
              <a:t>Questions and Dialogue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2"/>
          <p:cNvPicPr preferRelativeResize="0"/>
          <p:nvPr/>
        </p:nvPicPr>
        <p:blipFill rotWithShape="1">
          <a:blip r:embed="rId3">
            <a:alphaModFix/>
          </a:blip>
          <a:srcRect/>
          <a:stretch/>
        </p:blipFill>
        <p:spPr>
          <a:xfrm>
            <a:off x="0" y="-107812"/>
            <a:ext cx="12192000" cy="6876360"/>
          </a:xfrm>
          <a:prstGeom prst="rect">
            <a:avLst/>
          </a:prstGeom>
          <a:noFill/>
          <a:ln>
            <a:noFill/>
          </a:ln>
        </p:spPr>
      </p:pic>
      <p:sp>
        <p:nvSpPr>
          <p:cNvPr id="186" name="Google Shape;186;p12"/>
          <p:cNvSpPr txBox="1">
            <a:spLocks noGrp="1"/>
          </p:cNvSpPr>
          <p:nvPr>
            <p:ph type="ctrTitle"/>
          </p:nvPr>
        </p:nvSpPr>
        <p:spPr>
          <a:xfrm>
            <a:off x="1524000" y="1257875"/>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5400"/>
              <a:buFont typeface="Geo"/>
              <a:buNone/>
            </a:pPr>
            <a:r>
              <a:rPr lang="en-US" sz="5400">
                <a:latin typeface="Times New Roman"/>
                <a:ea typeface="Times New Roman"/>
                <a:cs typeface="Times New Roman"/>
                <a:sym typeface="Times New Roman"/>
              </a:rPr>
              <a:t>Thank you for your time!</a:t>
            </a:r>
            <a:br>
              <a:rPr lang="en-US" sz="5400">
                <a:latin typeface="Times New Roman"/>
                <a:ea typeface="Times New Roman"/>
                <a:cs typeface="Times New Roman"/>
                <a:sym typeface="Times New Roman"/>
              </a:rPr>
            </a:br>
            <a:endParaRPr sz="5400">
              <a:latin typeface="Times New Roman"/>
              <a:ea typeface="Times New Roman"/>
              <a:cs typeface="Times New Roman"/>
              <a:sym typeface="Times New Roman"/>
            </a:endParaRPr>
          </a:p>
        </p:txBody>
      </p:sp>
      <p:pic>
        <p:nvPicPr>
          <p:cNvPr id="187" name="Google Shape;187;p12" descr="A logo of glasses with numbers and text&#10;&#10;Description automatically generated"/>
          <p:cNvPicPr preferRelativeResize="0"/>
          <p:nvPr/>
        </p:nvPicPr>
        <p:blipFill rotWithShape="1">
          <a:blip r:embed="rId4">
            <a:alphaModFix/>
          </a:blip>
          <a:srcRect t="3733" b="-1"/>
          <a:stretch/>
        </p:blipFill>
        <p:spPr>
          <a:xfrm>
            <a:off x="2981577" y="3419820"/>
            <a:ext cx="6228845" cy="20006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3">
            <a:alphaModFix/>
          </a:blip>
          <a:srcRect/>
          <a:stretch/>
        </p:blipFill>
        <p:spPr>
          <a:xfrm>
            <a:off x="0" y="-10367"/>
            <a:ext cx="12192000" cy="6876358"/>
          </a:xfrm>
          <a:prstGeom prst="rect">
            <a:avLst/>
          </a:prstGeom>
          <a:noFill/>
          <a:ln>
            <a:noFill/>
          </a:ln>
        </p:spPr>
      </p:pic>
      <p:sp>
        <p:nvSpPr>
          <p:cNvPr id="92" name="Google Shape;92;p2"/>
          <p:cNvSpPr txBox="1">
            <a:spLocks noGrp="1"/>
          </p:cNvSpPr>
          <p:nvPr>
            <p:ph type="ctrTitle"/>
          </p:nvPr>
        </p:nvSpPr>
        <p:spPr>
          <a:xfrm>
            <a:off x="1850549" y="1595137"/>
            <a:ext cx="8490900" cy="905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Geo"/>
              <a:buNone/>
            </a:pPr>
            <a:r>
              <a:rPr lang="en-US" sz="4000">
                <a:latin typeface="Times New Roman"/>
                <a:ea typeface="Times New Roman"/>
                <a:cs typeface="Times New Roman"/>
                <a:sym typeface="Times New Roman"/>
              </a:rPr>
              <a:t>The Visionary Administration of the </a:t>
            </a:r>
            <a:endParaRPr sz="4000">
              <a:latin typeface="Times New Roman"/>
              <a:ea typeface="Times New Roman"/>
              <a:cs typeface="Times New Roman"/>
              <a:sym typeface="Times New Roman"/>
            </a:endParaRPr>
          </a:p>
          <a:p>
            <a:pPr marL="0" lvl="0" indent="0" algn="ctr" rtl="0">
              <a:lnSpc>
                <a:spcPct val="90000"/>
              </a:lnSpc>
              <a:spcBef>
                <a:spcPts val="0"/>
              </a:spcBef>
              <a:spcAft>
                <a:spcPts val="0"/>
              </a:spcAft>
              <a:buClr>
                <a:schemeClr val="dk1"/>
              </a:buClr>
              <a:buSzPct val="100000"/>
              <a:buFont typeface="Geo"/>
              <a:buNone/>
            </a:pPr>
            <a:r>
              <a:rPr lang="en-US" sz="4000">
                <a:latin typeface="Times New Roman"/>
                <a:ea typeface="Times New Roman"/>
                <a:cs typeface="Times New Roman"/>
                <a:sym typeface="Times New Roman"/>
              </a:rPr>
              <a:t>Student Government Association</a:t>
            </a:r>
            <a:endParaRPr sz="4000">
              <a:latin typeface="Geo"/>
              <a:ea typeface="Geo"/>
              <a:cs typeface="Geo"/>
              <a:sym typeface="Geo"/>
            </a:endParaRPr>
          </a:p>
        </p:txBody>
      </p:sp>
      <p:pic>
        <p:nvPicPr>
          <p:cNvPr id="93" name="Google Shape;93;p2"/>
          <p:cNvPicPr preferRelativeResize="0"/>
          <p:nvPr/>
        </p:nvPicPr>
        <p:blipFill rotWithShape="1">
          <a:blip r:embed="rId4">
            <a:alphaModFix/>
          </a:blip>
          <a:srcRect t="5866" b="25261"/>
          <a:stretch/>
        </p:blipFill>
        <p:spPr>
          <a:xfrm>
            <a:off x="1988675" y="2500225"/>
            <a:ext cx="8214651" cy="42431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3"/>
          <p:cNvPicPr preferRelativeResize="0"/>
          <p:nvPr/>
        </p:nvPicPr>
        <p:blipFill rotWithShape="1">
          <a:blip r:embed="rId3">
            <a:alphaModFix/>
          </a:blip>
          <a:srcRect/>
          <a:stretch/>
        </p:blipFill>
        <p:spPr>
          <a:xfrm>
            <a:off x="0" y="0"/>
            <a:ext cx="12192000" cy="6876360"/>
          </a:xfrm>
          <a:prstGeom prst="rect">
            <a:avLst/>
          </a:prstGeom>
          <a:noFill/>
          <a:ln>
            <a:noFill/>
          </a:ln>
        </p:spPr>
      </p:pic>
      <p:sp>
        <p:nvSpPr>
          <p:cNvPr id="99" name="Google Shape;99;p3"/>
          <p:cNvSpPr txBox="1"/>
          <p:nvPr/>
        </p:nvSpPr>
        <p:spPr>
          <a:xfrm>
            <a:off x="1524965" y="1666199"/>
            <a:ext cx="9150496"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a:solidFill>
                  <a:schemeClr val="dk1"/>
                </a:solidFill>
                <a:latin typeface="Times New Roman"/>
                <a:ea typeface="Times New Roman"/>
                <a:cs typeface="Times New Roman"/>
                <a:sym typeface="Times New Roman"/>
              </a:rPr>
              <a:t>Goals-Mission-Values</a:t>
            </a:r>
            <a:endParaRPr sz="1800" b="0" i="0" u="none" strike="noStrike" cap="none">
              <a:solidFill>
                <a:schemeClr val="dk1"/>
              </a:solidFill>
              <a:latin typeface="Times New Roman"/>
              <a:ea typeface="Times New Roman"/>
              <a:cs typeface="Times New Roman"/>
              <a:sym typeface="Times New Roman"/>
            </a:endParaRPr>
          </a:p>
        </p:txBody>
      </p:sp>
      <p:sp>
        <p:nvSpPr>
          <p:cNvPr id="100" name="Google Shape;100;p3"/>
          <p:cNvSpPr txBox="1"/>
          <p:nvPr/>
        </p:nvSpPr>
        <p:spPr>
          <a:xfrm>
            <a:off x="1005494" y="3009801"/>
            <a:ext cx="10188606" cy="34163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Times New Roman"/>
                <a:ea typeface="Times New Roman"/>
                <a:cs typeface="Times New Roman"/>
                <a:sym typeface="Times New Roman"/>
              </a:rPr>
              <a:t>Motto</a:t>
            </a:r>
            <a:r>
              <a:rPr lang="en-US" sz="2400" b="0" i="0" u="none" strike="noStrike" cap="none" dirty="0">
                <a:solidFill>
                  <a:schemeClr val="dk1"/>
                </a:solidFill>
                <a:latin typeface="Times New Roman"/>
                <a:ea typeface="Times New Roman"/>
                <a:cs typeface="Times New Roman"/>
                <a:sym typeface="Times New Roman"/>
              </a:rPr>
              <a:t>: We are the Vision Come to Fruition </a:t>
            </a:r>
            <a:endParaRPr sz="2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Times New Roman"/>
                <a:ea typeface="Times New Roman"/>
                <a:cs typeface="Times New Roman"/>
                <a:sym typeface="Times New Roman"/>
              </a:rPr>
              <a:t>Mission</a:t>
            </a:r>
            <a:r>
              <a:rPr lang="en-US" sz="2400" b="0" i="0" u="none" strike="noStrike" cap="none" dirty="0">
                <a:solidFill>
                  <a:schemeClr val="dk1"/>
                </a:solidFill>
                <a:latin typeface="Times New Roman"/>
                <a:ea typeface="Times New Roman"/>
                <a:cs typeface="Times New Roman"/>
                <a:sym typeface="Times New Roman"/>
              </a:rPr>
              <a:t>: To have VSU undergraduate and graduate students complete their degree(s) fully prepares them for their life and career; having applicable skills, lessons, and experiences to propel them into the professional, academic, and social arena of life. </a:t>
            </a:r>
            <a:endParaRPr sz="2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Times New Roman"/>
                <a:ea typeface="Times New Roman"/>
                <a:cs typeface="Times New Roman"/>
                <a:sym typeface="Times New Roman"/>
              </a:rPr>
              <a:t>Brand</a:t>
            </a:r>
            <a:r>
              <a:rPr lang="en-US" sz="2400" b="0" i="0" u="none" strike="noStrike" cap="none" dirty="0">
                <a:solidFill>
                  <a:schemeClr val="dk1"/>
                </a:solidFill>
                <a:latin typeface="Times New Roman"/>
                <a:ea typeface="Times New Roman"/>
                <a:cs typeface="Times New Roman"/>
                <a:sym typeface="Times New Roman"/>
              </a:rPr>
              <a:t>: Servant Student Leadership. We are not above or below anyone. Change is achieved through advocacy and pressure. </a:t>
            </a:r>
            <a:endParaRPr sz="2400" b="0" i="0" u="none" strike="noStrike" cap="none" dirty="0">
              <a:solidFill>
                <a:schemeClr val="dk1"/>
              </a:solidFill>
              <a:latin typeface="Times New Roman"/>
              <a:ea typeface="Times New Roman"/>
              <a:cs typeface="Times New Roman"/>
              <a:sym typeface="Times New Roman"/>
            </a:endParaRPr>
          </a:p>
        </p:txBody>
      </p:sp>
      <p:sp>
        <p:nvSpPr>
          <p:cNvPr id="101" name="Google Shape;101;p3"/>
          <p:cNvSpPr txBox="1"/>
          <p:nvPr/>
        </p:nvSpPr>
        <p:spPr>
          <a:xfrm>
            <a:off x="4724400" y="3200400"/>
            <a:ext cx="2743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4"/>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7" name="Google Shape;107;p4"/>
          <p:cNvPicPr preferRelativeResize="0"/>
          <p:nvPr/>
        </p:nvPicPr>
        <p:blipFill rotWithShape="1">
          <a:blip r:embed="rId3">
            <a:alphaModFix amt="40000"/>
          </a:blip>
          <a:srcRect b="879"/>
          <a:stretch/>
        </p:blipFill>
        <p:spPr>
          <a:xfrm>
            <a:off x="-1524" y="0"/>
            <a:ext cx="12192000" cy="6876360"/>
          </a:xfrm>
          <a:prstGeom prst="rect">
            <a:avLst/>
          </a:prstGeom>
          <a:noFill/>
          <a:ln>
            <a:noFill/>
          </a:ln>
        </p:spPr>
      </p:pic>
      <p:sp>
        <p:nvSpPr>
          <p:cNvPr id="108" name="Google Shape;108;p4"/>
          <p:cNvSpPr txBox="1">
            <a:spLocks noGrp="1"/>
          </p:cNvSpPr>
          <p:nvPr>
            <p:ph type="ctrTitle"/>
          </p:nvPr>
        </p:nvSpPr>
        <p:spPr>
          <a:xfrm>
            <a:off x="1338882" y="1029955"/>
            <a:ext cx="10506456" cy="2057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000"/>
              <a:buFont typeface="Calibri"/>
              <a:buNone/>
            </a:pPr>
            <a:r>
              <a:rPr lang="en-US" sz="5000">
                <a:solidFill>
                  <a:schemeClr val="lt1"/>
                </a:solidFill>
              </a:rPr>
              <a:t>Spring 2024 Semester Overview</a:t>
            </a:r>
            <a:endParaRPr/>
          </a:p>
        </p:txBody>
      </p:sp>
      <p:sp>
        <p:nvSpPr>
          <p:cNvPr id="109" name="Google Shape;109;p4"/>
          <p:cNvSpPr/>
          <p:nvPr/>
        </p:nvSpPr>
        <p:spPr>
          <a:xfrm>
            <a:off x="841248" y="3241202"/>
            <a:ext cx="10506456"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0" name="Google Shape;110;p4"/>
          <p:cNvSpPr txBox="1"/>
          <p:nvPr/>
        </p:nvSpPr>
        <p:spPr>
          <a:xfrm>
            <a:off x="1255942" y="3522887"/>
            <a:ext cx="10672333" cy="2670048"/>
          </a:xfrm>
          <a:prstGeom prst="rect">
            <a:avLst/>
          </a:prstGeom>
          <a:noFill/>
          <a:ln>
            <a:noFill/>
          </a:ln>
        </p:spPr>
        <p:txBody>
          <a:bodyPr spcFirstLastPara="1" wrap="square" lIns="91425" tIns="45700" rIns="91425" bIns="45700" anchor="t" anchorCtr="0">
            <a:normAutofit/>
          </a:bodyPr>
          <a:lstStyle/>
          <a:p>
            <a:pPr marL="457200" marR="0" lvl="0" indent="-355600" algn="l" rtl="0">
              <a:lnSpc>
                <a:spcPct val="90000"/>
              </a:lnSpc>
              <a:spcBef>
                <a:spcPts val="0"/>
              </a:spcBef>
              <a:spcAft>
                <a:spcPts val="0"/>
              </a:spcAft>
              <a:buClr>
                <a:schemeClr val="lt1"/>
              </a:buClr>
              <a:buSzPts val="2000"/>
              <a:buFont typeface="Calibri"/>
              <a:buChar char="●"/>
            </a:pPr>
            <a:r>
              <a:rPr lang="en-US" sz="2000" b="0" i="0" u="none" strike="noStrike" cap="none" dirty="0">
                <a:solidFill>
                  <a:schemeClr val="lt1"/>
                </a:solidFill>
                <a:latin typeface="Calibri"/>
                <a:ea typeface="Calibri"/>
                <a:cs typeface="Calibri"/>
                <a:sym typeface="Calibri"/>
              </a:rPr>
              <a:t>The campus is alive again as all Trojans are back on the Hill. Spring semester classes and activities are in full force. Students are acclimating back to campus and new/transfer students are learning the VSU culture, family, and traditions. The Spring Anti-Hazing leadership training and Interest meetings for respective organizations has proceeded. Black 82, VSU’s celebration of Black History and culture is here and we are ecstatic to dive in. Many leaders, students, and staff are looking forward to the CIAA conference career fair and basketball games in Baltimore, Maryland later this month.</a:t>
            </a:r>
            <a:endParaRPr sz="20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g298e44dbf93_0_6"/>
          <p:cNvPicPr preferRelativeResize="0"/>
          <p:nvPr/>
        </p:nvPicPr>
        <p:blipFill rotWithShape="1">
          <a:blip r:embed="rId3">
            <a:alphaModFix/>
          </a:blip>
          <a:srcRect/>
          <a:stretch/>
        </p:blipFill>
        <p:spPr>
          <a:xfrm>
            <a:off x="0" y="-158056"/>
            <a:ext cx="12192000" cy="6876362"/>
          </a:xfrm>
          <a:prstGeom prst="rect">
            <a:avLst/>
          </a:prstGeom>
          <a:noFill/>
          <a:ln>
            <a:noFill/>
          </a:ln>
        </p:spPr>
      </p:pic>
      <p:sp>
        <p:nvSpPr>
          <p:cNvPr id="116" name="Google Shape;116;g298e44dbf93_0_6"/>
          <p:cNvSpPr txBox="1">
            <a:spLocks noGrp="1"/>
          </p:cNvSpPr>
          <p:nvPr>
            <p:ph type="ctrTitle"/>
          </p:nvPr>
        </p:nvSpPr>
        <p:spPr>
          <a:xfrm>
            <a:off x="1850576" y="-158050"/>
            <a:ext cx="9813600" cy="9051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00000"/>
              <a:buFont typeface="Geo"/>
              <a:buNone/>
            </a:pPr>
            <a:r>
              <a:rPr lang="en-US" sz="4000">
                <a:solidFill>
                  <a:schemeClr val="lt1"/>
                </a:solidFill>
                <a:latin typeface="Times New Roman"/>
                <a:ea typeface="Times New Roman"/>
                <a:cs typeface="Times New Roman"/>
                <a:sym typeface="Times New Roman"/>
              </a:rPr>
              <a:t>What is the SGA doing now (January-February)</a:t>
            </a:r>
            <a:endParaRPr sz="4000">
              <a:solidFill>
                <a:schemeClr val="lt1"/>
              </a:solidFill>
              <a:latin typeface="Times New Roman"/>
              <a:ea typeface="Times New Roman"/>
              <a:cs typeface="Times New Roman"/>
              <a:sym typeface="Times New Roman"/>
            </a:endParaRPr>
          </a:p>
        </p:txBody>
      </p:sp>
      <p:sp>
        <p:nvSpPr>
          <p:cNvPr id="117" name="Google Shape;117;g298e44dbf93_0_6"/>
          <p:cNvSpPr txBox="1"/>
          <p:nvPr/>
        </p:nvSpPr>
        <p:spPr>
          <a:xfrm>
            <a:off x="247500" y="1337450"/>
            <a:ext cx="11944500" cy="5232900"/>
          </a:xfrm>
          <a:prstGeom prst="rect">
            <a:avLst/>
          </a:prstGeom>
          <a:noFill/>
          <a:ln>
            <a:noFill/>
          </a:ln>
        </p:spPr>
        <p:txBody>
          <a:bodyPr spcFirstLastPara="1" wrap="square" lIns="91425" tIns="91425" rIns="91425" bIns="91425" anchor="t" anchorCtr="0">
            <a:noAutofit/>
          </a:bodyPr>
          <a:lstStyle/>
          <a:p>
            <a:pPr marL="457200" lvl="0" indent="-374650" algn="l" rtl="0">
              <a:lnSpc>
                <a:spcPct val="115000"/>
              </a:lnSpc>
              <a:spcBef>
                <a:spcPts val="0"/>
              </a:spcBef>
              <a:spcAft>
                <a:spcPts val="0"/>
              </a:spcAft>
              <a:buClr>
                <a:schemeClr val="dk1"/>
              </a:buClr>
              <a:buSzPts val="2300"/>
              <a:buFont typeface="Georgia"/>
              <a:buChar char="❖"/>
            </a:pPr>
            <a:r>
              <a:rPr lang="en-US" sz="2300" dirty="0">
                <a:solidFill>
                  <a:schemeClr val="dk1"/>
                </a:solidFill>
                <a:latin typeface="Georgia"/>
                <a:ea typeface="Georgia"/>
                <a:cs typeface="Georgia"/>
                <a:sym typeface="Georgia"/>
              </a:rPr>
              <a:t>Attended and participated in the VSU Leadership talk for all student leaders on January 17, 2024 with guest speaker Jarrod D. Benjamin.</a:t>
            </a:r>
            <a:endParaRPr sz="2300" dirty="0">
              <a:solidFill>
                <a:schemeClr val="dk1"/>
              </a:solidFill>
              <a:latin typeface="Georgia"/>
              <a:ea typeface="Georgia"/>
              <a:cs typeface="Georgia"/>
              <a:sym typeface="Georgia"/>
            </a:endParaRPr>
          </a:p>
          <a:p>
            <a:pPr marL="457200" lvl="0" indent="-374650" algn="l" rtl="0">
              <a:lnSpc>
                <a:spcPct val="115000"/>
              </a:lnSpc>
              <a:spcBef>
                <a:spcPts val="0"/>
              </a:spcBef>
              <a:spcAft>
                <a:spcPts val="0"/>
              </a:spcAft>
              <a:buClr>
                <a:schemeClr val="dk1"/>
              </a:buClr>
              <a:buSzPts val="2300"/>
              <a:buFont typeface="Georgia"/>
              <a:buChar char="❖"/>
            </a:pPr>
            <a:r>
              <a:rPr lang="en-US" sz="2300" dirty="0">
                <a:solidFill>
                  <a:schemeClr val="dk1"/>
                </a:solidFill>
                <a:latin typeface="Georgia"/>
                <a:ea typeface="Georgia"/>
                <a:cs typeface="Georgia"/>
                <a:sym typeface="Georgia"/>
              </a:rPr>
              <a:t>Participated in the “Martin Luther King, Jr. Day of Service "on January 15, 2024.</a:t>
            </a:r>
            <a:endParaRPr sz="2300" dirty="0">
              <a:solidFill>
                <a:schemeClr val="dk1"/>
              </a:solidFill>
              <a:latin typeface="Georgia"/>
              <a:ea typeface="Georgia"/>
              <a:cs typeface="Georgia"/>
              <a:sym typeface="Georgia"/>
            </a:endParaRPr>
          </a:p>
          <a:p>
            <a:pPr marL="457200" lvl="0" indent="-374650" algn="l" rtl="0">
              <a:lnSpc>
                <a:spcPct val="115000"/>
              </a:lnSpc>
              <a:spcBef>
                <a:spcPts val="0"/>
              </a:spcBef>
              <a:spcAft>
                <a:spcPts val="0"/>
              </a:spcAft>
              <a:buClr>
                <a:schemeClr val="dk1"/>
              </a:buClr>
              <a:buSzPts val="2300"/>
              <a:buFont typeface="Georgia"/>
              <a:buChar char="❖"/>
            </a:pPr>
            <a:r>
              <a:rPr lang="en-US" sz="2300" dirty="0">
                <a:solidFill>
                  <a:schemeClr val="dk1"/>
                </a:solidFill>
                <a:latin typeface="Georgia"/>
                <a:ea typeface="Georgia"/>
                <a:cs typeface="Georgia"/>
                <a:sym typeface="Georgia"/>
              </a:rPr>
              <a:t>Attended and hosted, with Royal Court, VUU SGA and Royal Court at the Freedom Classic Basketball Games on January 20, 2024.</a:t>
            </a:r>
            <a:endParaRPr sz="2300" dirty="0">
              <a:solidFill>
                <a:schemeClr val="dk1"/>
              </a:solidFill>
              <a:latin typeface="Georgia"/>
              <a:ea typeface="Georgia"/>
              <a:cs typeface="Georgia"/>
              <a:sym typeface="Georgia"/>
            </a:endParaRPr>
          </a:p>
          <a:p>
            <a:pPr marL="457200" lvl="0" indent="-374650" algn="l" rtl="0">
              <a:lnSpc>
                <a:spcPct val="115000"/>
              </a:lnSpc>
              <a:spcBef>
                <a:spcPts val="0"/>
              </a:spcBef>
              <a:spcAft>
                <a:spcPts val="0"/>
              </a:spcAft>
              <a:buClr>
                <a:schemeClr val="dk1"/>
              </a:buClr>
              <a:buSzPts val="2300"/>
              <a:buFont typeface="Georgia"/>
              <a:buChar char="❖"/>
            </a:pPr>
            <a:r>
              <a:rPr lang="en-US" sz="2300" dirty="0">
                <a:solidFill>
                  <a:schemeClr val="dk1"/>
                </a:solidFill>
                <a:latin typeface="Georgia"/>
                <a:ea typeface="Georgia"/>
                <a:cs typeface="Georgia"/>
                <a:sym typeface="Georgia"/>
              </a:rPr>
              <a:t>Opened a virtual student concern box for students to inform the Admin of concerns.</a:t>
            </a:r>
            <a:endParaRPr sz="2300" dirty="0">
              <a:solidFill>
                <a:schemeClr val="dk1"/>
              </a:solidFill>
              <a:latin typeface="Georgia"/>
              <a:ea typeface="Georgia"/>
              <a:cs typeface="Georgia"/>
              <a:sym typeface="Georgia"/>
            </a:endParaRPr>
          </a:p>
          <a:p>
            <a:pPr marL="457200" lvl="0" indent="-374650" algn="l" rtl="0">
              <a:lnSpc>
                <a:spcPct val="115000"/>
              </a:lnSpc>
              <a:spcBef>
                <a:spcPts val="0"/>
              </a:spcBef>
              <a:spcAft>
                <a:spcPts val="0"/>
              </a:spcAft>
              <a:buClr>
                <a:schemeClr val="dk1"/>
              </a:buClr>
              <a:buSzPts val="2300"/>
              <a:buFont typeface="Georgia"/>
              <a:buChar char="❖"/>
            </a:pPr>
            <a:r>
              <a:rPr lang="en-US" sz="2300" dirty="0">
                <a:solidFill>
                  <a:schemeClr val="dk1"/>
                </a:solidFill>
                <a:latin typeface="Georgia"/>
                <a:ea typeface="Georgia"/>
                <a:cs typeface="Georgia"/>
                <a:sym typeface="Georgia"/>
              </a:rPr>
              <a:t>Hosted a Donut Decorating and Hot Chocolate with SGA mixer for students on January 30, 2024.</a:t>
            </a:r>
            <a:endParaRPr sz="2300" dirty="0">
              <a:solidFill>
                <a:schemeClr val="dk1"/>
              </a:solidFill>
              <a:latin typeface="Georgia"/>
              <a:ea typeface="Georgia"/>
              <a:cs typeface="Georgia"/>
              <a:sym typeface="Georgia"/>
            </a:endParaRPr>
          </a:p>
          <a:p>
            <a:pPr marL="457200" lvl="0" indent="-374650" algn="l" rtl="0">
              <a:lnSpc>
                <a:spcPct val="115000"/>
              </a:lnSpc>
              <a:spcBef>
                <a:spcPts val="0"/>
              </a:spcBef>
              <a:spcAft>
                <a:spcPts val="0"/>
              </a:spcAft>
              <a:buClr>
                <a:schemeClr val="dk1"/>
              </a:buClr>
              <a:buSzPts val="2300"/>
              <a:buFont typeface="Georgia"/>
              <a:buChar char="❖"/>
            </a:pPr>
            <a:r>
              <a:rPr lang="en-US" sz="2300" dirty="0">
                <a:solidFill>
                  <a:schemeClr val="dk1"/>
                </a:solidFill>
                <a:latin typeface="Georgia"/>
                <a:ea typeface="Georgia"/>
                <a:cs typeface="Georgia"/>
                <a:sym typeface="Georgia"/>
              </a:rPr>
              <a:t>Several members of the Admin were inducted into the Charlie Hill Fellow Leadership Institute on January 22, 2024.</a:t>
            </a:r>
            <a:endParaRPr sz="2300" dirty="0">
              <a:solidFill>
                <a:schemeClr val="dk1"/>
              </a:solidFill>
              <a:latin typeface="Georgia"/>
              <a:ea typeface="Georgia"/>
              <a:cs typeface="Georgia"/>
              <a:sym typeface="Georgia"/>
            </a:endParaRPr>
          </a:p>
          <a:p>
            <a:pPr marL="457200" lvl="0" indent="-374650" algn="l" rtl="0">
              <a:lnSpc>
                <a:spcPct val="115000"/>
              </a:lnSpc>
              <a:spcBef>
                <a:spcPts val="0"/>
              </a:spcBef>
              <a:spcAft>
                <a:spcPts val="0"/>
              </a:spcAft>
              <a:buClr>
                <a:schemeClr val="dk1"/>
              </a:buClr>
              <a:buSzPts val="2300"/>
              <a:buFont typeface="Georgia"/>
              <a:buChar char="❖"/>
            </a:pPr>
            <a:r>
              <a:rPr lang="en-US" sz="2300" dirty="0">
                <a:solidFill>
                  <a:schemeClr val="dk1"/>
                </a:solidFill>
                <a:latin typeface="Georgia"/>
                <a:ea typeface="Georgia"/>
                <a:cs typeface="Georgia"/>
                <a:sym typeface="Georgia"/>
              </a:rPr>
              <a:t>Led a Dorm Clean up on January 27, 2024 in Gateway and Moore Hall.</a:t>
            </a:r>
            <a:endParaRPr sz="2300" dirty="0">
              <a:solidFill>
                <a:schemeClr val="dk1"/>
              </a:solidFill>
              <a:latin typeface="Georgia"/>
              <a:ea typeface="Georgia"/>
              <a:cs typeface="Georgia"/>
              <a:sym typeface="Georgia"/>
            </a:endParaRPr>
          </a:p>
          <a:p>
            <a:pPr marL="457200" lvl="0" indent="-374650" algn="l" rtl="0">
              <a:lnSpc>
                <a:spcPct val="115000"/>
              </a:lnSpc>
              <a:spcBef>
                <a:spcPts val="0"/>
              </a:spcBef>
              <a:spcAft>
                <a:spcPts val="0"/>
              </a:spcAft>
              <a:buClr>
                <a:schemeClr val="dk1"/>
              </a:buClr>
              <a:buSzPts val="2300"/>
              <a:buFont typeface="Georgia"/>
              <a:buChar char="❖"/>
            </a:pPr>
            <a:r>
              <a:rPr lang="en-US" sz="2300" dirty="0">
                <a:solidFill>
                  <a:schemeClr val="dk1"/>
                </a:solidFill>
                <a:latin typeface="Georgia"/>
                <a:ea typeface="Georgia"/>
                <a:cs typeface="Georgia"/>
                <a:sym typeface="Georgia"/>
              </a:rPr>
              <a:t>Hosted, led, and donated to the 4th bi-annual Blood Drive on February 1, 2024 with the American Red Cross.</a:t>
            </a:r>
            <a:endParaRPr sz="2300" dirty="0">
              <a:solidFill>
                <a:schemeClr val="dk1"/>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g298e44dbf93_0_0"/>
          <p:cNvPicPr preferRelativeResize="0"/>
          <p:nvPr/>
        </p:nvPicPr>
        <p:blipFill rotWithShape="1">
          <a:blip r:embed="rId3">
            <a:alphaModFix/>
          </a:blip>
          <a:srcRect/>
          <a:stretch/>
        </p:blipFill>
        <p:spPr>
          <a:xfrm>
            <a:off x="0" y="-158056"/>
            <a:ext cx="12192000" cy="6876362"/>
          </a:xfrm>
          <a:prstGeom prst="rect">
            <a:avLst/>
          </a:prstGeom>
          <a:noFill/>
          <a:ln>
            <a:noFill/>
          </a:ln>
        </p:spPr>
      </p:pic>
      <p:sp>
        <p:nvSpPr>
          <p:cNvPr id="123" name="Google Shape;123;g298e44dbf93_0_0"/>
          <p:cNvSpPr txBox="1">
            <a:spLocks noGrp="1"/>
          </p:cNvSpPr>
          <p:nvPr>
            <p:ph type="ctrTitle"/>
          </p:nvPr>
        </p:nvSpPr>
        <p:spPr>
          <a:xfrm>
            <a:off x="1850576" y="-158050"/>
            <a:ext cx="9588600" cy="9051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lt1"/>
              </a:buClr>
              <a:buSzPct val="100000"/>
              <a:buFont typeface="Geo"/>
              <a:buNone/>
            </a:pPr>
            <a:r>
              <a:rPr lang="en-US" sz="4000">
                <a:solidFill>
                  <a:schemeClr val="lt1"/>
                </a:solidFill>
                <a:latin typeface="Times New Roman"/>
                <a:ea typeface="Times New Roman"/>
                <a:cs typeface="Times New Roman"/>
                <a:sym typeface="Times New Roman"/>
              </a:rPr>
              <a:t>What is the SGA doing now (January-February)</a:t>
            </a:r>
            <a:endParaRPr sz="4000">
              <a:solidFill>
                <a:schemeClr val="lt1"/>
              </a:solidFill>
              <a:latin typeface="Times New Roman"/>
              <a:ea typeface="Times New Roman"/>
              <a:cs typeface="Times New Roman"/>
              <a:sym typeface="Times New Roman"/>
            </a:endParaRPr>
          </a:p>
        </p:txBody>
      </p:sp>
      <p:pic>
        <p:nvPicPr>
          <p:cNvPr id="124" name="Google Shape;124;g298e44dbf93_0_0"/>
          <p:cNvPicPr preferRelativeResize="0"/>
          <p:nvPr/>
        </p:nvPicPr>
        <p:blipFill>
          <a:blip r:embed="rId4">
            <a:alphaModFix/>
          </a:blip>
          <a:stretch>
            <a:fillRect/>
          </a:stretch>
        </p:blipFill>
        <p:spPr>
          <a:xfrm>
            <a:off x="166350" y="1357651"/>
            <a:ext cx="3802998" cy="2852248"/>
          </a:xfrm>
          <a:prstGeom prst="rect">
            <a:avLst/>
          </a:prstGeom>
          <a:noFill/>
          <a:ln>
            <a:noFill/>
          </a:ln>
        </p:spPr>
      </p:pic>
      <p:pic>
        <p:nvPicPr>
          <p:cNvPr id="125" name="Google Shape;125;g298e44dbf93_0_0"/>
          <p:cNvPicPr preferRelativeResize="0"/>
          <p:nvPr/>
        </p:nvPicPr>
        <p:blipFill>
          <a:blip r:embed="rId5">
            <a:alphaModFix/>
          </a:blip>
          <a:stretch>
            <a:fillRect/>
          </a:stretch>
        </p:blipFill>
        <p:spPr>
          <a:xfrm>
            <a:off x="4096675" y="3262889"/>
            <a:ext cx="4063375" cy="3047524"/>
          </a:xfrm>
          <a:prstGeom prst="rect">
            <a:avLst/>
          </a:prstGeom>
          <a:noFill/>
          <a:ln>
            <a:noFill/>
          </a:ln>
        </p:spPr>
      </p:pic>
      <p:pic>
        <p:nvPicPr>
          <p:cNvPr id="126" name="Google Shape;126;g298e44dbf93_0_0"/>
          <p:cNvPicPr preferRelativeResize="0"/>
          <p:nvPr/>
        </p:nvPicPr>
        <p:blipFill>
          <a:blip r:embed="rId6">
            <a:alphaModFix/>
          </a:blip>
          <a:stretch>
            <a:fillRect/>
          </a:stretch>
        </p:blipFill>
        <p:spPr>
          <a:xfrm>
            <a:off x="8287400" y="1483088"/>
            <a:ext cx="3736049" cy="26013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6"/>
          <p:cNvPicPr preferRelativeResize="0"/>
          <p:nvPr/>
        </p:nvPicPr>
        <p:blipFill rotWithShape="1">
          <a:blip r:embed="rId3">
            <a:alphaModFix/>
          </a:blip>
          <a:srcRect/>
          <a:stretch/>
        </p:blipFill>
        <p:spPr>
          <a:xfrm>
            <a:off x="0" y="-158056"/>
            <a:ext cx="12192000" cy="6876358"/>
          </a:xfrm>
          <a:prstGeom prst="rect">
            <a:avLst/>
          </a:prstGeom>
          <a:noFill/>
          <a:ln>
            <a:noFill/>
          </a:ln>
        </p:spPr>
      </p:pic>
      <p:sp>
        <p:nvSpPr>
          <p:cNvPr id="132" name="Google Shape;132;p6"/>
          <p:cNvSpPr txBox="1">
            <a:spLocks noGrp="1"/>
          </p:cNvSpPr>
          <p:nvPr>
            <p:ph type="ctrTitle"/>
          </p:nvPr>
        </p:nvSpPr>
        <p:spPr>
          <a:xfrm>
            <a:off x="1850576" y="-158050"/>
            <a:ext cx="10045800" cy="905100"/>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chemeClr val="lt1"/>
              </a:buClr>
              <a:buSzPts val="4000"/>
              <a:buFont typeface="Geo"/>
              <a:buNone/>
            </a:pPr>
            <a:r>
              <a:rPr lang="en-US" sz="4000">
                <a:solidFill>
                  <a:schemeClr val="lt1"/>
                </a:solidFill>
                <a:latin typeface="Times New Roman"/>
                <a:ea typeface="Times New Roman"/>
                <a:cs typeface="Times New Roman"/>
                <a:sym typeface="Times New Roman"/>
              </a:rPr>
              <a:t>What is the SGA doing now (January-February)</a:t>
            </a:r>
            <a:endParaRPr sz="4000">
              <a:solidFill>
                <a:schemeClr val="lt1"/>
              </a:solidFill>
              <a:latin typeface="Times New Roman"/>
              <a:ea typeface="Times New Roman"/>
              <a:cs typeface="Times New Roman"/>
              <a:sym typeface="Times New Roman"/>
            </a:endParaRPr>
          </a:p>
        </p:txBody>
      </p:sp>
      <p:pic>
        <p:nvPicPr>
          <p:cNvPr id="133" name="Google Shape;133;p6"/>
          <p:cNvPicPr preferRelativeResize="0"/>
          <p:nvPr/>
        </p:nvPicPr>
        <p:blipFill>
          <a:blip r:embed="rId4">
            <a:alphaModFix/>
          </a:blip>
          <a:stretch>
            <a:fillRect/>
          </a:stretch>
        </p:blipFill>
        <p:spPr>
          <a:xfrm>
            <a:off x="170450" y="1384550"/>
            <a:ext cx="3246275" cy="4328351"/>
          </a:xfrm>
          <a:prstGeom prst="rect">
            <a:avLst/>
          </a:prstGeom>
          <a:noFill/>
          <a:ln>
            <a:noFill/>
          </a:ln>
        </p:spPr>
      </p:pic>
      <p:pic>
        <p:nvPicPr>
          <p:cNvPr id="134" name="Google Shape;134;p6"/>
          <p:cNvPicPr preferRelativeResize="0"/>
          <p:nvPr/>
        </p:nvPicPr>
        <p:blipFill>
          <a:blip r:embed="rId5">
            <a:alphaModFix/>
          </a:blip>
          <a:stretch>
            <a:fillRect/>
          </a:stretch>
        </p:blipFill>
        <p:spPr>
          <a:xfrm>
            <a:off x="4472863" y="1384525"/>
            <a:ext cx="3246275" cy="4328402"/>
          </a:xfrm>
          <a:prstGeom prst="rect">
            <a:avLst/>
          </a:prstGeom>
          <a:noFill/>
          <a:ln>
            <a:noFill/>
          </a:ln>
        </p:spPr>
      </p:pic>
      <p:pic>
        <p:nvPicPr>
          <p:cNvPr id="135" name="Google Shape;135;p6"/>
          <p:cNvPicPr preferRelativeResize="0"/>
          <p:nvPr/>
        </p:nvPicPr>
        <p:blipFill>
          <a:blip r:embed="rId6">
            <a:alphaModFix/>
          </a:blip>
          <a:stretch>
            <a:fillRect/>
          </a:stretch>
        </p:blipFill>
        <p:spPr>
          <a:xfrm>
            <a:off x="8588675" y="1384546"/>
            <a:ext cx="3307699" cy="44102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g298e44dbf93_0_28"/>
          <p:cNvPicPr preferRelativeResize="0"/>
          <p:nvPr/>
        </p:nvPicPr>
        <p:blipFill rotWithShape="1">
          <a:blip r:embed="rId3">
            <a:alphaModFix/>
          </a:blip>
          <a:srcRect/>
          <a:stretch/>
        </p:blipFill>
        <p:spPr>
          <a:xfrm>
            <a:off x="0" y="0"/>
            <a:ext cx="12058652" cy="6857999"/>
          </a:xfrm>
          <a:prstGeom prst="rect">
            <a:avLst/>
          </a:prstGeom>
          <a:noFill/>
          <a:ln>
            <a:noFill/>
          </a:ln>
        </p:spPr>
      </p:pic>
      <p:pic>
        <p:nvPicPr>
          <p:cNvPr id="158" name="Google Shape;158;g298e44dbf93_0_28"/>
          <p:cNvPicPr preferRelativeResize="0"/>
          <p:nvPr/>
        </p:nvPicPr>
        <p:blipFill rotWithShape="1">
          <a:blip r:embed="rId4">
            <a:alphaModFix/>
          </a:blip>
          <a:srcRect t="16149"/>
          <a:stretch/>
        </p:blipFill>
        <p:spPr>
          <a:xfrm>
            <a:off x="1163525" y="1855000"/>
            <a:ext cx="5736448" cy="3607377"/>
          </a:xfrm>
          <a:prstGeom prst="rect">
            <a:avLst/>
          </a:prstGeom>
          <a:noFill/>
          <a:ln>
            <a:noFill/>
          </a:ln>
        </p:spPr>
      </p:pic>
      <p:pic>
        <p:nvPicPr>
          <p:cNvPr id="159" name="Google Shape;159;g298e44dbf93_0_28"/>
          <p:cNvPicPr preferRelativeResize="0"/>
          <p:nvPr/>
        </p:nvPicPr>
        <p:blipFill rotWithShape="1">
          <a:blip r:embed="rId5">
            <a:alphaModFix/>
          </a:blip>
          <a:srcRect t="6661" b="13562"/>
          <a:stretch/>
        </p:blipFill>
        <p:spPr>
          <a:xfrm>
            <a:off x="7130750" y="693525"/>
            <a:ext cx="4570900" cy="5470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descr="A black screen with orange and blue stripes&#10;&#10;Description automatically generated"/>
          <p:cNvPicPr preferRelativeResize="0"/>
          <p:nvPr/>
        </p:nvPicPr>
        <p:blipFill rotWithShape="1">
          <a:blip r:embed="rId3">
            <a:alphaModFix/>
          </a:blip>
          <a:srcRect/>
          <a:stretch/>
        </p:blipFill>
        <p:spPr>
          <a:xfrm>
            <a:off x="43175" y="-9175"/>
            <a:ext cx="12192000" cy="6876362"/>
          </a:xfrm>
          <a:prstGeom prst="rect">
            <a:avLst/>
          </a:prstGeom>
          <a:noFill/>
          <a:ln>
            <a:noFill/>
          </a:ln>
        </p:spPr>
      </p:pic>
      <p:sp>
        <p:nvSpPr>
          <p:cNvPr id="165" name="Google Shape;165;p9"/>
          <p:cNvSpPr txBox="1"/>
          <p:nvPr/>
        </p:nvSpPr>
        <p:spPr>
          <a:xfrm>
            <a:off x="2592859" y="128652"/>
            <a:ext cx="700628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lt1"/>
                </a:solidFill>
                <a:latin typeface="Georgia"/>
                <a:ea typeface="Georgia"/>
                <a:cs typeface="Georgia"/>
                <a:sym typeface="Georgia"/>
              </a:rPr>
              <a:t>Current Initiatives</a:t>
            </a:r>
            <a:endParaRPr sz="1400" b="0" i="0" u="none" strike="noStrike" cap="none">
              <a:solidFill>
                <a:schemeClr val="lt1"/>
              </a:solidFill>
              <a:latin typeface="Arial"/>
              <a:ea typeface="Arial"/>
              <a:cs typeface="Arial"/>
              <a:sym typeface="Arial"/>
            </a:endParaRPr>
          </a:p>
        </p:txBody>
      </p:sp>
      <p:sp>
        <p:nvSpPr>
          <p:cNvPr id="166" name="Google Shape;166;p9"/>
          <p:cNvSpPr txBox="1"/>
          <p:nvPr/>
        </p:nvSpPr>
        <p:spPr>
          <a:xfrm>
            <a:off x="148125" y="1664275"/>
            <a:ext cx="5488200" cy="5002500"/>
          </a:xfrm>
          <a:prstGeom prst="rect">
            <a:avLst/>
          </a:prstGeom>
          <a:noFill/>
          <a:ln>
            <a:noFill/>
          </a:ln>
        </p:spPr>
        <p:txBody>
          <a:bodyPr spcFirstLastPara="1" wrap="square" lIns="91425" tIns="45700" rIns="91425" bIns="45700" anchor="t" anchorCtr="0">
            <a:spAutoFit/>
          </a:bodyPr>
          <a:lstStyle/>
          <a:p>
            <a:pPr marL="285750" marR="0" lvl="0" indent="-311150" algn="l" rtl="0">
              <a:lnSpc>
                <a:spcPct val="150000"/>
              </a:lnSpc>
              <a:spcBef>
                <a:spcPts val="0"/>
              </a:spcBef>
              <a:spcAft>
                <a:spcPts val="0"/>
              </a:spcAft>
              <a:buClr>
                <a:srgbClr val="000000"/>
              </a:buClr>
              <a:buSzPts val="2200"/>
              <a:buFont typeface="Noto Sans Symbols"/>
              <a:buChar char="❖"/>
            </a:pPr>
            <a:r>
              <a:rPr lang="en-US" sz="2200">
                <a:latin typeface="Georgia"/>
                <a:ea typeface="Georgia"/>
                <a:cs typeface="Georgia"/>
                <a:sym typeface="Georgia"/>
              </a:rPr>
              <a:t>Designated pick up and drop off spot for Uber and Lyft on campus</a:t>
            </a:r>
            <a:endParaRPr sz="2200" b="0" i="0" u="none" strike="noStrike" cap="none">
              <a:solidFill>
                <a:srgbClr val="000000"/>
              </a:solidFill>
              <a:latin typeface="Georgia"/>
              <a:ea typeface="Georgia"/>
              <a:cs typeface="Georgia"/>
              <a:sym typeface="Georgia"/>
            </a:endParaRPr>
          </a:p>
          <a:p>
            <a:pPr marL="285750" marR="0" lvl="0" indent="-311150" algn="l" rtl="0">
              <a:lnSpc>
                <a:spcPct val="150000"/>
              </a:lnSpc>
              <a:spcBef>
                <a:spcPts val="0"/>
              </a:spcBef>
              <a:spcAft>
                <a:spcPts val="0"/>
              </a:spcAft>
              <a:buClr>
                <a:srgbClr val="000000"/>
              </a:buClr>
              <a:buSzPts val="2200"/>
              <a:buFont typeface="Noto Sans Symbols"/>
              <a:buChar char="❖"/>
            </a:pPr>
            <a:r>
              <a:rPr lang="en-US" sz="2200">
                <a:latin typeface="Georgia"/>
                <a:ea typeface="Georgia"/>
                <a:cs typeface="Georgia"/>
                <a:sym typeface="Georgia"/>
              </a:rPr>
              <a:t>Legacy Marker for the Visionary Administration</a:t>
            </a:r>
            <a:endParaRPr sz="2200" b="0" i="0" u="none" strike="noStrike" cap="none">
              <a:solidFill>
                <a:srgbClr val="000000"/>
              </a:solidFill>
              <a:latin typeface="Georgia"/>
              <a:ea typeface="Georgia"/>
              <a:cs typeface="Georgia"/>
              <a:sym typeface="Georgia"/>
            </a:endParaRPr>
          </a:p>
          <a:p>
            <a:pPr marL="285750" marR="0" lvl="0" indent="-311150" algn="l" rtl="0">
              <a:lnSpc>
                <a:spcPct val="150000"/>
              </a:lnSpc>
              <a:spcBef>
                <a:spcPts val="0"/>
              </a:spcBef>
              <a:spcAft>
                <a:spcPts val="0"/>
              </a:spcAft>
              <a:buClr>
                <a:srgbClr val="000000"/>
              </a:buClr>
              <a:buSzPts val="2200"/>
              <a:buFont typeface="Noto Sans Symbols"/>
              <a:buChar char="❖"/>
            </a:pPr>
            <a:r>
              <a:rPr lang="en-US" sz="2200">
                <a:latin typeface="Georgia"/>
                <a:ea typeface="Georgia"/>
                <a:cs typeface="Georgia"/>
                <a:sym typeface="Georgia"/>
              </a:rPr>
              <a:t>50 year Celebration and Legacy Formal </a:t>
            </a:r>
            <a:endParaRPr sz="2200">
              <a:latin typeface="Georgia"/>
              <a:ea typeface="Georgia"/>
              <a:cs typeface="Georgia"/>
              <a:sym typeface="Georgia"/>
            </a:endParaRPr>
          </a:p>
          <a:p>
            <a:pPr marL="285750" marR="0" lvl="0" indent="-311150" algn="l" rtl="0">
              <a:lnSpc>
                <a:spcPct val="150000"/>
              </a:lnSpc>
              <a:spcBef>
                <a:spcPts val="0"/>
              </a:spcBef>
              <a:spcAft>
                <a:spcPts val="0"/>
              </a:spcAft>
              <a:buClr>
                <a:srgbClr val="000000"/>
              </a:buClr>
              <a:buSzPts val="2200"/>
              <a:buFont typeface="Noto Sans Symbols"/>
              <a:buChar char="❖"/>
            </a:pPr>
            <a:r>
              <a:rPr lang="en-US" sz="2200" b="0" i="0" u="none" strike="noStrike" cap="none">
                <a:solidFill>
                  <a:srgbClr val="000000"/>
                </a:solidFill>
                <a:latin typeface="Georgia"/>
                <a:ea typeface="Georgia"/>
                <a:cs typeface="Georgia"/>
                <a:sym typeface="Georgia"/>
              </a:rPr>
              <a:t>Trojan of the Month Award and Scholarship </a:t>
            </a:r>
            <a:endParaRPr sz="2200" b="0" i="0" u="none" strike="noStrike" cap="none">
              <a:solidFill>
                <a:srgbClr val="000000"/>
              </a:solidFill>
              <a:latin typeface="Georgia"/>
              <a:ea typeface="Georgia"/>
              <a:cs typeface="Georgia"/>
              <a:sym typeface="Georgia"/>
            </a:endParaRPr>
          </a:p>
          <a:p>
            <a:pPr marL="285750" marR="0" lvl="0" indent="-311150" algn="l" rtl="0">
              <a:lnSpc>
                <a:spcPct val="150000"/>
              </a:lnSpc>
              <a:spcBef>
                <a:spcPts val="0"/>
              </a:spcBef>
              <a:spcAft>
                <a:spcPts val="0"/>
              </a:spcAft>
              <a:buClr>
                <a:srgbClr val="000000"/>
              </a:buClr>
              <a:buSzPts val="2200"/>
              <a:buFont typeface="Noto Sans Symbols"/>
              <a:buChar char="❖"/>
            </a:pPr>
            <a:r>
              <a:rPr lang="en-US" sz="2200" b="0" i="0" u="none" strike="noStrike" cap="none">
                <a:solidFill>
                  <a:srgbClr val="000000"/>
                </a:solidFill>
                <a:latin typeface="Georgia"/>
                <a:ea typeface="Georgia"/>
                <a:cs typeface="Georgia"/>
                <a:sym typeface="Georgia"/>
              </a:rPr>
              <a:t>Faculty and Staff Appreciation Day</a:t>
            </a:r>
            <a:endParaRPr sz="2200" b="0" i="0" u="none" strike="noStrike" cap="none">
              <a:solidFill>
                <a:srgbClr val="000000"/>
              </a:solidFill>
              <a:latin typeface="Georgia"/>
              <a:ea typeface="Georgia"/>
              <a:cs typeface="Georgia"/>
              <a:sym typeface="Georgia"/>
            </a:endParaRPr>
          </a:p>
          <a:p>
            <a:pPr marL="285750" marR="0" lvl="0" indent="-311150" algn="l" rtl="0">
              <a:lnSpc>
                <a:spcPct val="150000"/>
              </a:lnSpc>
              <a:spcBef>
                <a:spcPts val="0"/>
              </a:spcBef>
              <a:spcAft>
                <a:spcPts val="0"/>
              </a:spcAft>
              <a:buSzPts val="2200"/>
              <a:buFont typeface="Georgia"/>
              <a:buChar char="❖"/>
            </a:pPr>
            <a:r>
              <a:rPr lang="en-US" sz="2200">
                <a:latin typeface="Georgia"/>
                <a:ea typeface="Georgia"/>
                <a:cs typeface="Georgia"/>
                <a:sym typeface="Georgia"/>
              </a:rPr>
              <a:t>Layout of a Closed Campus for VSU</a:t>
            </a:r>
            <a:endParaRPr sz="2200">
              <a:latin typeface="Georgia"/>
              <a:ea typeface="Georgia"/>
              <a:cs typeface="Georgia"/>
              <a:sym typeface="Georgia"/>
            </a:endParaRPr>
          </a:p>
          <a:p>
            <a:pPr marL="285750" marR="0" lvl="0" indent="-311150" algn="l" rtl="0">
              <a:lnSpc>
                <a:spcPct val="150000"/>
              </a:lnSpc>
              <a:spcBef>
                <a:spcPts val="0"/>
              </a:spcBef>
              <a:spcAft>
                <a:spcPts val="0"/>
              </a:spcAft>
              <a:buSzPts val="2200"/>
              <a:buFont typeface="Georgia"/>
              <a:buChar char="❖"/>
            </a:pPr>
            <a:r>
              <a:rPr lang="en-US" sz="2200">
                <a:latin typeface="Georgia"/>
                <a:ea typeface="Georgia"/>
                <a:cs typeface="Georgia"/>
                <a:sym typeface="Georgia"/>
              </a:rPr>
              <a:t>Painting of Daniels Gym Parking Lot</a:t>
            </a:r>
            <a:endParaRPr sz="2200">
              <a:latin typeface="Georgia"/>
              <a:ea typeface="Georgia"/>
              <a:cs typeface="Georgia"/>
              <a:sym typeface="Georgia"/>
            </a:endParaRPr>
          </a:p>
        </p:txBody>
      </p:sp>
      <p:pic>
        <p:nvPicPr>
          <p:cNvPr id="167" name="Google Shape;167;p9"/>
          <p:cNvPicPr preferRelativeResize="0"/>
          <p:nvPr/>
        </p:nvPicPr>
        <p:blipFill rotWithShape="1">
          <a:blip r:embed="rId4">
            <a:alphaModFix/>
          </a:blip>
          <a:srcRect t="21168" b="16499"/>
          <a:stretch/>
        </p:blipFill>
        <p:spPr>
          <a:xfrm>
            <a:off x="5636325" y="1545850"/>
            <a:ext cx="6300250" cy="523935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03561BC94026F4B9040D50BD5E68972" ma:contentTypeVersion="20" ma:contentTypeDescription="Create a new document." ma:contentTypeScope="" ma:versionID="8eeeb44bed08471a33298c126316e00f">
  <xsd:schema xmlns:xsd="http://www.w3.org/2001/XMLSchema" xmlns:xs="http://www.w3.org/2001/XMLSchema" xmlns:p="http://schemas.microsoft.com/office/2006/metadata/properties" xmlns:ns1="http://schemas.microsoft.com/sharepoint/v3" xmlns:ns2="f141da68-771a-4240-9556-8ce0409435b6" xmlns:ns3="704e6e8c-0f96-4a7d-a606-04dee91b60ff" targetNamespace="http://schemas.microsoft.com/office/2006/metadata/properties" ma:root="true" ma:fieldsID="709dd6956ef5f2cdf3da86275f258644" ns1:_="" ns2:_="" ns3:_="">
    <xsd:import namespace="http://schemas.microsoft.com/sharepoint/v3"/>
    <xsd:import namespace="f141da68-771a-4240-9556-8ce0409435b6"/>
    <xsd:import namespace="704e6e8c-0f96-4a7d-a606-04dee91b60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1:_ip_UnifiedCompliancePolicyProperties" minOccurs="0"/>
                <xsd:element ref="ns1:_ip_UnifiedCompliancePolicyUIAction"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41da68-771a-4240-9556-8ce0409435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0fa3d9d-3b37-413a-a2bf-0ac7cde03c50"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4e6e8c-0f96-4a7d-a606-04dee91b60f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0ad8b41-0e85-4fbd-aebd-22e82a5c91e4}" ma:internalName="TaxCatchAll" ma:showField="CatchAllData" ma:web="704e6e8c-0f96-4a7d-a606-04dee91b60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2EA2F5-C729-4C08-86FC-A20E395C7DBA}">
  <ds:schemaRefs>
    <ds:schemaRef ds:uri="http://schemas.microsoft.com/sharepoint/v3/contenttype/forms"/>
  </ds:schemaRefs>
</ds:datastoreItem>
</file>

<file path=customXml/itemProps2.xml><?xml version="1.0" encoding="utf-8"?>
<ds:datastoreItem xmlns:ds="http://schemas.openxmlformats.org/officeDocument/2006/customXml" ds:itemID="{AD01FA63-F904-44E4-B52A-465BF44086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141da68-771a-4240-9556-8ce0409435b6"/>
    <ds:schemaRef ds:uri="704e6e8c-0f96-4a7d-a606-04dee91b60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TotalTime>
  <Words>523</Words>
  <Application>Microsoft Office PowerPoint</Application>
  <PresentationFormat>Widescreen</PresentationFormat>
  <Paragraphs>36</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Board of Visitors Report  February 8, 2024</vt:lpstr>
      <vt:lpstr>The Visionary Administration of the  Student Government Association</vt:lpstr>
      <vt:lpstr>PowerPoint Presentation</vt:lpstr>
      <vt:lpstr>Spring 2024 Semester Overview</vt:lpstr>
      <vt:lpstr>What is the SGA doing now (January-February)</vt:lpstr>
      <vt:lpstr>What is the SGA doing now (January-February)</vt:lpstr>
      <vt:lpstr>What is the SGA doing now (January-February)</vt:lpstr>
      <vt:lpstr>PowerPoint Presentation</vt:lpstr>
      <vt:lpstr>PowerPoint Presentation</vt:lpstr>
      <vt:lpstr>PowerPoint Presentation</vt:lpstr>
      <vt:lpstr>PowerPoint Presentation</vt:lpstr>
      <vt:lpstr>Thank you for your time!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Visitors Report  February 8, 2024</dc:title>
  <dc:creator>Microsoft Office User</dc:creator>
  <cp:lastModifiedBy>Joseph L. Lyons</cp:lastModifiedBy>
  <cp:revision>4</cp:revision>
  <dcterms:created xsi:type="dcterms:W3CDTF">2019-08-12T13:14:03Z</dcterms:created>
  <dcterms:modified xsi:type="dcterms:W3CDTF">2024-02-05T19:21:03Z</dcterms:modified>
</cp:coreProperties>
</file>