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16"/>
  </p:notesMasterIdLst>
  <p:sldIdLst>
    <p:sldId id="256" r:id="rId4"/>
    <p:sldId id="257" r:id="rId5"/>
    <p:sldId id="258" r:id="rId6"/>
    <p:sldId id="259" r:id="rId7"/>
    <p:sldId id="260" r:id="rId8"/>
    <p:sldId id="261" r:id="rId9"/>
    <p:sldId id="262" r:id="rId10"/>
    <p:sldId id="265" r:id="rId11"/>
    <p:sldId id="266" r:id="rId12"/>
    <p:sldId id="267" r:id="rId13"/>
    <p:sldId id="268" r:id="rId14"/>
    <p:sldId id="269" r:id="rId15"/>
  </p:sldIdLst>
  <p:sldSz cx="12192000" cy="6858000"/>
  <p:notesSz cx="6858000" cy="9144000"/>
  <p:embeddedFontLst>
    <p:embeddedFont>
      <p:font typeface="Geo" panose="020B0604020202020204"/>
      <p:regular r:id="rId17"/>
      <p:italic r:id="rId18"/>
    </p:embeddedFont>
    <p:embeddedFont>
      <p:font typeface="Georgia" panose="020405020504050203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IeHJSL+28dL95bUQ9OQKUovw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8e44dbf9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November </a:t>
            </a:r>
            <a:endParaRPr/>
          </a:p>
          <a:p>
            <a:pPr marL="457200" lvl="0" indent="-298450" algn="l" rtl="0">
              <a:lnSpc>
                <a:spcPct val="100000"/>
              </a:lnSpc>
              <a:spcBef>
                <a:spcPts val="0"/>
              </a:spcBef>
              <a:spcAft>
                <a:spcPts val="0"/>
              </a:spcAft>
              <a:buSzPts val="1100"/>
              <a:buChar char="-"/>
            </a:pPr>
            <a:r>
              <a:rPr lang="en-US"/>
              <a:t>Silent Headphone party with VSU’s  Academic Center for Excellence </a:t>
            </a:r>
            <a:endParaRPr/>
          </a:p>
          <a:p>
            <a:pPr marL="457200" lvl="0" indent="-298450" algn="l" rtl="0">
              <a:lnSpc>
                <a:spcPct val="100000"/>
              </a:lnSpc>
              <a:spcBef>
                <a:spcPts val="0"/>
              </a:spcBef>
              <a:spcAft>
                <a:spcPts val="0"/>
              </a:spcAft>
              <a:buSzPts val="1100"/>
              <a:buChar char="-"/>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December </a:t>
            </a:r>
            <a:endParaRPr/>
          </a:p>
          <a:p>
            <a:pPr marL="0" lvl="0" indent="0" algn="l" rtl="0">
              <a:lnSpc>
                <a:spcPct val="100000"/>
              </a:lnSpc>
              <a:spcBef>
                <a:spcPts val="0"/>
              </a:spcBef>
              <a:spcAft>
                <a:spcPts val="0"/>
              </a:spcAft>
              <a:buSzPts val="1100"/>
              <a:buNone/>
            </a:pPr>
            <a:r>
              <a:rPr lang="en-US"/>
              <a:t>-Financial Aid workshop virtual workshop: FASCA, Grants, Financial Literacy, and scholarship application assistance </a:t>
            </a:r>
            <a:endParaRPr/>
          </a:p>
          <a:p>
            <a:pPr marL="0" lvl="0" indent="0" algn="l" rtl="0">
              <a:lnSpc>
                <a:spcPct val="100000"/>
              </a:lnSpc>
              <a:spcBef>
                <a:spcPts val="0"/>
              </a:spcBef>
              <a:spcAft>
                <a:spcPts val="0"/>
              </a:spcAft>
              <a:buSzPts val="1100"/>
              <a:buNone/>
            </a:pPr>
            <a:r>
              <a:rPr lang="en-US"/>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Accomplishments: </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AutoNum type="arabicPeriod"/>
            </a:pPr>
            <a:r>
              <a:rPr lang="en-US"/>
              <a:t>Extended the add/drop period for students by a day </a:t>
            </a:r>
            <a:endParaRPr/>
          </a:p>
          <a:p>
            <a:pPr marL="457200" lvl="0" indent="-298450" algn="l" rtl="0">
              <a:lnSpc>
                <a:spcPct val="100000"/>
              </a:lnSpc>
              <a:spcBef>
                <a:spcPts val="0"/>
              </a:spcBef>
              <a:spcAft>
                <a:spcPts val="0"/>
              </a:spcAft>
              <a:buSzPts val="1100"/>
              <a:buAutoNum type="arabicPeriod"/>
            </a:pPr>
            <a:r>
              <a:rPr lang="en-US"/>
              <a:t>Shuttle Schedule for Walmart-Target-Mall </a:t>
            </a:r>
            <a:endParaRPr/>
          </a:p>
        </p:txBody>
      </p:sp>
      <p:sp>
        <p:nvSpPr>
          <p:cNvPr id="113" name="Google Shape;113;g298e44dbf9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98e44dbf9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98e44dbf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98e44dbf9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298e44dbf9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76360"/>
          </a:xfrm>
          <a:prstGeom prst="rect">
            <a:avLst/>
          </a:prstGeom>
          <a:noFill/>
          <a:ln>
            <a:noFill/>
          </a:ln>
        </p:spPr>
      </p:pic>
      <p:sp>
        <p:nvSpPr>
          <p:cNvPr id="85" name="Google Shape;85;p1"/>
          <p:cNvSpPr txBox="1">
            <a:spLocks noGrp="1"/>
          </p:cNvSpPr>
          <p:nvPr>
            <p:ph type="ctrTitle"/>
          </p:nvPr>
        </p:nvSpPr>
        <p:spPr>
          <a:xfrm>
            <a:off x="1524000" y="369841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eo"/>
              <a:buNone/>
            </a:pPr>
            <a:r>
              <a:rPr lang="en-US" sz="5400">
                <a:latin typeface="Calibri"/>
                <a:ea typeface="Calibri"/>
                <a:cs typeface="Calibri"/>
                <a:sym typeface="Calibri"/>
              </a:rPr>
              <a:t>Board of Visitors Report </a:t>
            </a:r>
            <a:br>
              <a:rPr lang="en-US" sz="5400">
                <a:latin typeface="Calibri"/>
                <a:ea typeface="Calibri"/>
                <a:cs typeface="Calibri"/>
                <a:sym typeface="Calibri"/>
              </a:rPr>
            </a:br>
            <a:r>
              <a:rPr lang="en-US" sz="5400"/>
              <a:t>April 25th-26th, 2024</a:t>
            </a:r>
            <a:endParaRPr sz="5400">
              <a:latin typeface="Calibri"/>
              <a:ea typeface="Calibri"/>
              <a:cs typeface="Calibri"/>
              <a:sym typeface="Calibri"/>
            </a:endParaRPr>
          </a:p>
        </p:txBody>
      </p:sp>
      <p:pic>
        <p:nvPicPr>
          <p:cNvPr id="86" name="Google Shape;86;p1" descr="A logo of glasses with numbers and text&#10;&#10;Description automatically generated"/>
          <p:cNvPicPr preferRelativeResize="0"/>
          <p:nvPr/>
        </p:nvPicPr>
        <p:blipFill rotWithShape="1">
          <a:blip r:embed="rId4">
            <a:alphaModFix/>
          </a:blip>
          <a:srcRect/>
          <a:stretch/>
        </p:blipFill>
        <p:spPr>
          <a:xfrm>
            <a:off x="2980468" y="1644883"/>
            <a:ext cx="6228845" cy="20782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0"/>
          <p:cNvPicPr preferRelativeResize="0"/>
          <p:nvPr/>
        </p:nvPicPr>
        <p:blipFill rotWithShape="1">
          <a:blip r:embed="rId3">
            <a:alphaModFix/>
          </a:blip>
          <a:srcRect/>
          <a:stretch/>
        </p:blipFill>
        <p:spPr>
          <a:xfrm>
            <a:off x="0" y="-10367"/>
            <a:ext cx="12192000" cy="6876358"/>
          </a:xfrm>
          <a:prstGeom prst="rect">
            <a:avLst/>
          </a:prstGeom>
          <a:noFill/>
          <a:ln>
            <a:noFill/>
          </a:ln>
        </p:spPr>
      </p:pic>
      <p:sp>
        <p:nvSpPr>
          <p:cNvPr id="173" name="Google Shape;173;p10"/>
          <p:cNvSpPr txBox="1"/>
          <p:nvPr/>
        </p:nvSpPr>
        <p:spPr>
          <a:xfrm>
            <a:off x="2533135" y="1449175"/>
            <a:ext cx="70062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Georgia"/>
                <a:ea typeface="Georgia"/>
                <a:cs typeface="Georgia"/>
                <a:sym typeface="Georgia"/>
              </a:rPr>
              <a:t>Current Issues</a:t>
            </a:r>
            <a:endParaRPr sz="1400" b="0" i="0" u="none" strike="noStrike" cap="none">
              <a:solidFill>
                <a:srgbClr val="000000"/>
              </a:solidFill>
              <a:latin typeface="Arial"/>
              <a:ea typeface="Arial"/>
              <a:cs typeface="Arial"/>
              <a:sym typeface="Arial"/>
            </a:endParaRPr>
          </a:p>
        </p:txBody>
      </p:sp>
      <p:sp>
        <p:nvSpPr>
          <p:cNvPr id="174" name="Google Shape;174;p10"/>
          <p:cNvSpPr txBox="1"/>
          <p:nvPr/>
        </p:nvSpPr>
        <p:spPr>
          <a:xfrm>
            <a:off x="148281" y="2451003"/>
            <a:ext cx="11775900" cy="4093388"/>
          </a:xfrm>
          <a:prstGeom prst="rect">
            <a:avLst/>
          </a:prstGeom>
          <a:noFill/>
          <a:ln>
            <a:noFill/>
          </a:ln>
        </p:spPr>
        <p:txBody>
          <a:bodyPr spcFirstLastPara="1" wrap="square" lIns="91425" tIns="45700" rIns="91425" bIns="45700" anchor="t" anchorCtr="0">
            <a:spAutoFit/>
          </a:bodyPr>
          <a:lstStyle/>
          <a:p>
            <a:pPr marL="457200" lvl="0" indent="-381000" algn="l" rtl="0">
              <a:lnSpc>
                <a:spcPct val="150000"/>
              </a:lnSpc>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Longer library hours, 5 am - 3 am coverage for the week of April 22-May 3, 2024.</a:t>
            </a:r>
            <a:endParaRPr sz="2400" dirty="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Students want more information on the Accessibility Office and how the office meets student’s needs. </a:t>
            </a:r>
            <a:endParaRPr sz="2400" dirty="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Students are concerned about the lack of parking for students and faculty. </a:t>
            </a:r>
            <a:endParaRPr sz="2400" dirty="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Students are dissatisfied about the increase in tuition and fees beginning the 2024-2025 Academic </a:t>
            </a:r>
            <a:r>
              <a:rPr lang="en-US" sz="2400">
                <a:solidFill>
                  <a:schemeClr val="dk1"/>
                </a:solidFill>
                <a:latin typeface="Times New Roman"/>
                <a:ea typeface="Times New Roman"/>
                <a:cs typeface="Times New Roman"/>
                <a:sym typeface="Times New Roman"/>
              </a:rPr>
              <a:t>School Year.</a:t>
            </a:r>
            <a:endParaRPr sz="2400" b="0" i="0" u="none" strike="noStrike" cap="none" dirty="0">
              <a:solidFill>
                <a:schemeClr val="dk1"/>
              </a:solidFill>
              <a:latin typeface="Georgia"/>
              <a:ea typeface="Georgia"/>
              <a:cs typeface="Georgia"/>
              <a:sym typeface="Georgia"/>
            </a:endParaRPr>
          </a:p>
          <a:p>
            <a:pPr marL="457200" marR="0" lvl="0" indent="0" algn="l" rtl="0">
              <a:lnSpc>
                <a:spcPct val="100000"/>
              </a:lnSpc>
              <a:spcBef>
                <a:spcPts val="1200"/>
              </a:spcBef>
              <a:spcAft>
                <a:spcPts val="0"/>
              </a:spcAft>
              <a:buClr>
                <a:srgbClr val="000000"/>
              </a:buClr>
              <a:buSzPts val="1700"/>
              <a:buFont typeface="Arial"/>
              <a:buNone/>
            </a:pPr>
            <a:endParaRPr sz="17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p:cNvPicPr preferRelativeResize="0"/>
          <p:nvPr/>
        </p:nvPicPr>
        <p:blipFill rotWithShape="1">
          <a:blip r:embed="rId3">
            <a:alphaModFix/>
          </a:blip>
          <a:srcRect/>
          <a:stretch/>
        </p:blipFill>
        <p:spPr>
          <a:xfrm>
            <a:off x="0" y="0"/>
            <a:ext cx="12058650" cy="6858000"/>
          </a:xfrm>
          <a:prstGeom prst="rect">
            <a:avLst/>
          </a:prstGeom>
          <a:noFill/>
          <a:ln>
            <a:noFill/>
          </a:ln>
        </p:spPr>
      </p:pic>
      <p:sp>
        <p:nvSpPr>
          <p:cNvPr id="180" name="Google Shape;180;p11"/>
          <p:cNvSpPr txBox="1"/>
          <p:nvPr/>
        </p:nvSpPr>
        <p:spPr>
          <a:xfrm>
            <a:off x="3249827" y="2721114"/>
            <a:ext cx="709277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Georgia"/>
                <a:ea typeface="Georgia"/>
                <a:cs typeface="Georgia"/>
                <a:sym typeface="Georgia"/>
              </a:rPr>
              <a:t>Questions and Dialogue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2"/>
          <p:cNvPicPr preferRelativeResize="0"/>
          <p:nvPr/>
        </p:nvPicPr>
        <p:blipFill rotWithShape="1">
          <a:blip r:embed="rId3">
            <a:alphaModFix/>
          </a:blip>
          <a:srcRect/>
          <a:stretch/>
        </p:blipFill>
        <p:spPr>
          <a:xfrm>
            <a:off x="0" y="-107812"/>
            <a:ext cx="12192000" cy="6876360"/>
          </a:xfrm>
          <a:prstGeom prst="rect">
            <a:avLst/>
          </a:prstGeom>
          <a:noFill/>
          <a:ln>
            <a:noFill/>
          </a:ln>
        </p:spPr>
      </p:pic>
      <p:sp>
        <p:nvSpPr>
          <p:cNvPr id="186" name="Google Shape;186;p12"/>
          <p:cNvSpPr txBox="1">
            <a:spLocks noGrp="1"/>
          </p:cNvSpPr>
          <p:nvPr>
            <p:ph type="ctrTitle"/>
          </p:nvPr>
        </p:nvSpPr>
        <p:spPr>
          <a:xfrm>
            <a:off x="1524000" y="1257875"/>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eo"/>
              <a:buNone/>
            </a:pPr>
            <a:r>
              <a:rPr lang="en-US" sz="5400">
                <a:latin typeface="Times New Roman"/>
                <a:ea typeface="Times New Roman"/>
                <a:cs typeface="Times New Roman"/>
                <a:sym typeface="Times New Roman"/>
              </a:rPr>
              <a:t>Thank you for your time!</a:t>
            </a:r>
            <a:br>
              <a:rPr lang="en-US" sz="5400">
                <a:latin typeface="Times New Roman"/>
                <a:ea typeface="Times New Roman"/>
                <a:cs typeface="Times New Roman"/>
                <a:sym typeface="Times New Roman"/>
              </a:rPr>
            </a:br>
            <a:endParaRPr sz="5400">
              <a:latin typeface="Times New Roman"/>
              <a:ea typeface="Times New Roman"/>
              <a:cs typeface="Times New Roman"/>
              <a:sym typeface="Times New Roman"/>
            </a:endParaRPr>
          </a:p>
        </p:txBody>
      </p:sp>
      <p:pic>
        <p:nvPicPr>
          <p:cNvPr id="187" name="Google Shape;187;p12" descr="A logo of glasses with numbers and text&#10;&#10;Description automatically generated"/>
          <p:cNvPicPr preferRelativeResize="0"/>
          <p:nvPr/>
        </p:nvPicPr>
        <p:blipFill rotWithShape="1">
          <a:blip r:embed="rId4">
            <a:alphaModFix/>
          </a:blip>
          <a:srcRect t="3733" b="-1"/>
          <a:stretch/>
        </p:blipFill>
        <p:spPr>
          <a:xfrm>
            <a:off x="2981577" y="3419820"/>
            <a:ext cx="6228845" cy="20006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0" y="-10367"/>
            <a:ext cx="12192000" cy="6876358"/>
          </a:xfrm>
          <a:prstGeom prst="rect">
            <a:avLst/>
          </a:prstGeom>
          <a:noFill/>
          <a:ln>
            <a:noFill/>
          </a:ln>
        </p:spPr>
      </p:pic>
      <p:sp>
        <p:nvSpPr>
          <p:cNvPr id="92" name="Google Shape;92;p2"/>
          <p:cNvSpPr txBox="1">
            <a:spLocks noGrp="1"/>
          </p:cNvSpPr>
          <p:nvPr>
            <p:ph type="ctrTitle"/>
          </p:nvPr>
        </p:nvSpPr>
        <p:spPr>
          <a:xfrm>
            <a:off x="1850549" y="1595137"/>
            <a:ext cx="8490900" cy="905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eo"/>
              <a:buNone/>
            </a:pPr>
            <a:r>
              <a:rPr lang="en-US" sz="4000">
                <a:latin typeface="Times New Roman"/>
                <a:ea typeface="Times New Roman"/>
                <a:cs typeface="Times New Roman"/>
                <a:sym typeface="Times New Roman"/>
              </a:rPr>
              <a:t>The Visionary Administration of the </a:t>
            </a:r>
            <a:endParaRPr sz="400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ct val="100000"/>
              <a:buFont typeface="Geo"/>
              <a:buNone/>
            </a:pPr>
            <a:r>
              <a:rPr lang="en-US" sz="4000">
                <a:latin typeface="Times New Roman"/>
                <a:ea typeface="Times New Roman"/>
                <a:cs typeface="Times New Roman"/>
                <a:sym typeface="Times New Roman"/>
              </a:rPr>
              <a:t>Student Government Association</a:t>
            </a:r>
            <a:endParaRPr sz="4000">
              <a:latin typeface="Geo"/>
              <a:ea typeface="Geo"/>
              <a:cs typeface="Geo"/>
              <a:sym typeface="Geo"/>
            </a:endParaRPr>
          </a:p>
        </p:txBody>
      </p:sp>
      <p:pic>
        <p:nvPicPr>
          <p:cNvPr id="93" name="Google Shape;93;p2"/>
          <p:cNvPicPr preferRelativeResize="0"/>
          <p:nvPr/>
        </p:nvPicPr>
        <p:blipFill rotWithShape="1">
          <a:blip r:embed="rId4">
            <a:alphaModFix/>
          </a:blip>
          <a:srcRect t="7247" b="14992"/>
          <a:stretch/>
        </p:blipFill>
        <p:spPr>
          <a:xfrm>
            <a:off x="2525123" y="2500225"/>
            <a:ext cx="6982052" cy="4072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0" y="0"/>
            <a:ext cx="12192000" cy="6876360"/>
          </a:xfrm>
          <a:prstGeom prst="rect">
            <a:avLst/>
          </a:prstGeom>
          <a:noFill/>
          <a:ln>
            <a:noFill/>
          </a:ln>
        </p:spPr>
      </p:pic>
      <p:sp>
        <p:nvSpPr>
          <p:cNvPr id="99" name="Google Shape;99;p3"/>
          <p:cNvSpPr txBox="1"/>
          <p:nvPr/>
        </p:nvSpPr>
        <p:spPr>
          <a:xfrm>
            <a:off x="1524965" y="1666199"/>
            <a:ext cx="915049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Times New Roman"/>
                <a:ea typeface="Times New Roman"/>
                <a:cs typeface="Times New Roman"/>
                <a:sym typeface="Times New Roman"/>
              </a:rPr>
              <a:t>Goals-Mission-Values</a:t>
            </a:r>
            <a:endParaRPr sz="1800" b="0" i="0" u="none" strike="noStrike" cap="none">
              <a:solidFill>
                <a:schemeClr val="dk1"/>
              </a:solidFill>
              <a:latin typeface="Times New Roman"/>
              <a:ea typeface="Times New Roman"/>
              <a:cs typeface="Times New Roman"/>
              <a:sym typeface="Times New Roman"/>
            </a:endParaRPr>
          </a:p>
        </p:txBody>
      </p:sp>
      <p:sp>
        <p:nvSpPr>
          <p:cNvPr id="100" name="Google Shape;100;p3"/>
          <p:cNvSpPr txBox="1"/>
          <p:nvPr/>
        </p:nvSpPr>
        <p:spPr>
          <a:xfrm>
            <a:off x="1005494" y="3009801"/>
            <a:ext cx="10188606"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imes New Roman"/>
                <a:ea typeface="Times New Roman"/>
                <a:cs typeface="Times New Roman"/>
                <a:sym typeface="Times New Roman"/>
              </a:rPr>
              <a:t>Motto</a:t>
            </a:r>
            <a:r>
              <a:rPr lang="en-US" sz="2400" b="0" i="0" u="none" strike="noStrike" cap="none">
                <a:solidFill>
                  <a:schemeClr val="dk1"/>
                </a:solidFill>
                <a:latin typeface="Times New Roman"/>
                <a:ea typeface="Times New Roman"/>
                <a:cs typeface="Times New Roman"/>
                <a:sym typeface="Times New Roman"/>
              </a:rPr>
              <a:t>: We are the Vision Come to Fruition </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imes New Roman"/>
                <a:ea typeface="Times New Roman"/>
                <a:cs typeface="Times New Roman"/>
                <a:sym typeface="Times New Roman"/>
              </a:rPr>
              <a:t>Mission</a:t>
            </a:r>
            <a:r>
              <a:rPr lang="en-US" sz="2400" b="0" i="0" u="none" strike="noStrike" cap="none">
                <a:solidFill>
                  <a:schemeClr val="dk1"/>
                </a:solidFill>
                <a:latin typeface="Times New Roman"/>
                <a:ea typeface="Times New Roman"/>
                <a:cs typeface="Times New Roman"/>
                <a:sym typeface="Times New Roman"/>
              </a:rPr>
              <a:t>: To have VSU undergraduate and graduate students complete their degree(s) fully prepares for their life and career; having applicable skills, lessons, and experiences to propel them into the professional, academic, and social arena of life. </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imes New Roman"/>
                <a:ea typeface="Times New Roman"/>
                <a:cs typeface="Times New Roman"/>
                <a:sym typeface="Times New Roman"/>
              </a:rPr>
              <a:t>Brand</a:t>
            </a:r>
            <a:r>
              <a:rPr lang="en-US" sz="2400" b="0" i="0" u="none" strike="noStrike" cap="none">
                <a:solidFill>
                  <a:schemeClr val="dk1"/>
                </a:solidFill>
                <a:latin typeface="Times New Roman"/>
                <a:ea typeface="Times New Roman"/>
                <a:cs typeface="Times New Roman"/>
                <a:sym typeface="Times New Roman"/>
              </a:rPr>
              <a:t>: Servant Student Leadership. We are not above or below anyone. Change is achieved through advocacy and pressure. </a:t>
            </a:r>
            <a:endParaRPr sz="2400" b="0" i="0" u="none" strike="noStrike" cap="none">
              <a:solidFill>
                <a:schemeClr val="dk1"/>
              </a:solidFill>
              <a:latin typeface="Times New Roman"/>
              <a:ea typeface="Times New Roman"/>
              <a:cs typeface="Times New Roman"/>
              <a:sym typeface="Times New Roman"/>
            </a:endParaRPr>
          </a:p>
        </p:txBody>
      </p:sp>
      <p:sp>
        <p:nvSpPr>
          <p:cNvPr id="101" name="Google Shape;101;p3"/>
          <p:cNvSpPr txBox="1"/>
          <p:nvPr/>
        </p:nvSpPr>
        <p:spPr>
          <a:xfrm>
            <a:off x="4724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 name="Google Shape;107;p4"/>
          <p:cNvPicPr preferRelativeResize="0"/>
          <p:nvPr/>
        </p:nvPicPr>
        <p:blipFill rotWithShape="1">
          <a:blip r:embed="rId3">
            <a:alphaModFix amt="40000"/>
          </a:blip>
          <a:srcRect b="879"/>
          <a:stretch/>
        </p:blipFill>
        <p:spPr>
          <a:xfrm>
            <a:off x="-1524" y="0"/>
            <a:ext cx="12192000" cy="6876360"/>
          </a:xfrm>
          <a:prstGeom prst="rect">
            <a:avLst/>
          </a:prstGeom>
          <a:noFill/>
          <a:ln>
            <a:noFill/>
          </a:ln>
        </p:spPr>
      </p:pic>
      <p:sp>
        <p:nvSpPr>
          <p:cNvPr id="108" name="Google Shape;108;p4"/>
          <p:cNvSpPr txBox="1">
            <a:spLocks noGrp="1"/>
          </p:cNvSpPr>
          <p:nvPr>
            <p:ph type="ctrTitle"/>
          </p:nvPr>
        </p:nvSpPr>
        <p:spPr>
          <a:xfrm>
            <a:off x="1338882" y="1029955"/>
            <a:ext cx="10506456" cy="2057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Calibri"/>
              <a:buNone/>
            </a:pPr>
            <a:r>
              <a:rPr lang="en-US" sz="5000">
                <a:solidFill>
                  <a:schemeClr val="lt1"/>
                </a:solidFill>
              </a:rPr>
              <a:t>Mid-Spring 2024 Semester Overview</a:t>
            </a:r>
            <a:endParaRPr/>
          </a:p>
        </p:txBody>
      </p:sp>
      <p:sp>
        <p:nvSpPr>
          <p:cNvPr id="109" name="Google Shape;109;p4"/>
          <p:cNvSpPr/>
          <p:nvPr/>
        </p:nvSpPr>
        <p:spPr>
          <a:xfrm>
            <a:off x="841248" y="3241202"/>
            <a:ext cx="10506456"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4"/>
          <p:cNvSpPr txBox="1"/>
          <p:nvPr/>
        </p:nvSpPr>
        <p:spPr>
          <a:xfrm>
            <a:off x="1255942" y="3522887"/>
            <a:ext cx="10672333" cy="2670048"/>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90000"/>
              </a:lnSpc>
              <a:spcBef>
                <a:spcPts val="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The campus is </a:t>
            </a:r>
            <a:r>
              <a:rPr lang="en-US" sz="2000">
                <a:solidFill>
                  <a:schemeClr val="lt1"/>
                </a:solidFill>
                <a:latin typeface="Calibri"/>
                <a:ea typeface="Calibri"/>
                <a:cs typeface="Calibri"/>
                <a:sym typeface="Calibri"/>
              </a:rPr>
              <a:t>very active and lively following the conclusion of Spring Fling, Academic Honors Ceremonies for the College Departments, and the new membership presentations for the Greek life on campus. Student are going to class, taking advantage of academic study sessions with tutors, participating in school activities, and living in the culture on the Hill. As the Academic Year winds down students are preparing for finals and look forward to graduation, internships, travel and the new experiences of summer break.</a:t>
            </a: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298e44dbf93_0_6"/>
          <p:cNvPicPr preferRelativeResize="0"/>
          <p:nvPr/>
        </p:nvPicPr>
        <p:blipFill rotWithShape="1">
          <a:blip r:embed="rId3">
            <a:alphaModFix/>
          </a:blip>
          <a:srcRect/>
          <a:stretch/>
        </p:blipFill>
        <p:spPr>
          <a:xfrm>
            <a:off x="0" y="-158056"/>
            <a:ext cx="12192000" cy="6876362"/>
          </a:xfrm>
          <a:prstGeom prst="rect">
            <a:avLst/>
          </a:prstGeom>
          <a:noFill/>
          <a:ln>
            <a:noFill/>
          </a:ln>
        </p:spPr>
      </p:pic>
      <p:sp>
        <p:nvSpPr>
          <p:cNvPr id="116" name="Google Shape;116;g298e44dbf93_0_6"/>
          <p:cNvSpPr txBox="1">
            <a:spLocks noGrp="1"/>
          </p:cNvSpPr>
          <p:nvPr>
            <p:ph type="ctrTitle"/>
          </p:nvPr>
        </p:nvSpPr>
        <p:spPr>
          <a:xfrm>
            <a:off x="1850576" y="-158050"/>
            <a:ext cx="9813600" cy="905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Geo"/>
              <a:buNone/>
            </a:pPr>
            <a:r>
              <a:rPr lang="en-US" sz="4000">
                <a:solidFill>
                  <a:schemeClr val="lt1"/>
                </a:solidFill>
                <a:latin typeface="Times New Roman"/>
                <a:ea typeface="Times New Roman"/>
                <a:cs typeface="Times New Roman"/>
                <a:sym typeface="Times New Roman"/>
              </a:rPr>
              <a:t>What is the SGA doing (February- April)</a:t>
            </a:r>
            <a:endParaRPr sz="4000">
              <a:solidFill>
                <a:schemeClr val="lt1"/>
              </a:solidFill>
              <a:latin typeface="Times New Roman"/>
              <a:ea typeface="Times New Roman"/>
              <a:cs typeface="Times New Roman"/>
              <a:sym typeface="Times New Roman"/>
            </a:endParaRPr>
          </a:p>
        </p:txBody>
      </p:sp>
      <p:sp>
        <p:nvSpPr>
          <p:cNvPr id="117" name="Google Shape;117;g298e44dbf93_0_6"/>
          <p:cNvSpPr txBox="1"/>
          <p:nvPr/>
        </p:nvSpPr>
        <p:spPr>
          <a:xfrm>
            <a:off x="247500" y="1337450"/>
            <a:ext cx="11944500" cy="523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The SGA and Mister VSU successfully collaborated and hosted the 2nd VSU Marketplace event on April 5</a:t>
            </a:r>
            <a:r>
              <a:rPr lang="en-US" sz="1800" baseline="30000" dirty="0">
                <a:solidFill>
                  <a:schemeClr val="dk1"/>
                </a:solidFill>
                <a:latin typeface="Times New Roman"/>
                <a:ea typeface="Times New Roman"/>
                <a:cs typeface="Times New Roman"/>
                <a:sym typeface="Times New Roman"/>
              </a:rPr>
              <a:t>th</a:t>
            </a:r>
            <a:r>
              <a:rPr lang="en-US" sz="1800" dirty="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Successfully held campus elections for the statement of the Student Government Association for the 2024-2025 Academic School year. </a:t>
            </a:r>
            <a:endParaRPr sz="1800" dirty="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Successfully created and fulfilled the Visionary Scholarship for 2 VSU students for $1000 each.</a:t>
            </a:r>
            <a:endParaRPr sz="1800" dirty="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2 SGA members completed the Ghana 3, traveling to Accra, Cape Coast, and </a:t>
            </a:r>
            <a:r>
              <a:rPr lang="en-US" sz="1800" dirty="0" err="1">
                <a:solidFill>
                  <a:schemeClr val="dk1"/>
                </a:solidFill>
                <a:latin typeface="Times New Roman"/>
                <a:ea typeface="Times New Roman"/>
                <a:cs typeface="Times New Roman"/>
                <a:sym typeface="Times New Roman"/>
              </a:rPr>
              <a:t>Akropong</a:t>
            </a:r>
            <a:r>
              <a:rPr lang="en-US" sz="1800" dirty="0">
                <a:solidFill>
                  <a:schemeClr val="dk1"/>
                </a:solidFill>
                <a:latin typeface="Times New Roman"/>
                <a:ea typeface="Times New Roman"/>
                <a:cs typeface="Times New Roman"/>
                <a:sym typeface="Times New Roman"/>
              </a:rPr>
              <a:t> Ghana to study abroad further ventures for students at VSU.</a:t>
            </a:r>
            <a:endParaRPr sz="1800" dirty="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The Visionary Student Government Association has advocated and created a new source of funds to improve student concerns and issues on the conditions of campus and students beginning in the 2024-2025 school year. </a:t>
            </a:r>
            <a:endParaRPr sz="1800" dirty="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Eight members of the Administration crossed into the Greek organizations. Kailyn Haye, Mia Anderson, Az-Jhane Jean Paul, and India Bundy joined the Alpha Epsilon Chapter of Alpha Kappa Alpha Sorority, Incorporated, Sarai Findlay and Jaila Walton joined Alpha Eta Chapter of Delta Sigma Theta Sorority, Incorporated, Malik Easterling joined the Nu Psi Chapter of Omega Psi Phi Fraternity, Incorporated, and Seven Jones and Adonis Payton joined the Alpha Phi chapter of Kappa Alpha Psi Fraternity, Incorporated. </a:t>
            </a:r>
            <a:endParaRPr sz="1800" dirty="0">
              <a:solidFill>
                <a:schemeClr val="dk1"/>
              </a:solidFill>
              <a:latin typeface="Times New Roman"/>
              <a:ea typeface="Times New Roman"/>
              <a:cs typeface="Times New Roman"/>
              <a:sym typeface="Times New Roman"/>
            </a:endParaRPr>
          </a:p>
          <a:p>
            <a:pPr marL="457200" lvl="0" indent="-342900" algn="l" rtl="0">
              <a:lnSpc>
                <a:spcPct val="115000"/>
              </a:lnSpc>
              <a:spcBef>
                <a:spcPts val="0"/>
              </a:spcBef>
              <a:spcAft>
                <a:spcPts val="0"/>
              </a:spcAft>
              <a:buClr>
                <a:schemeClr val="dk1"/>
              </a:buClr>
              <a:buSzPts val="1800"/>
              <a:buFont typeface="Times New Roman"/>
              <a:buChar char="❖"/>
            </a:pPr>
            <a:r>
              <a:rPr lang="en-US" sz="1800" dirty="0">
                <a:solidFill>
                  <a:schemeClr val="dk1"/>
                </a:solidFill>
                <a:latin typeface="Times New Roman"/>
                <a:ea typeface="Times New Roman"/>
                <a:cs typeface="Times New Roman"/>
                <a:sym typeface="Times New Roman"/>
              </a:rPr>
              <a:t>Successfully planned the 50</a:t>
            </a:r>
            <a:r>
              <a:rPr lang="en-US" sz="1800" baseline="30000" dirty="0">
                <a:solidFill>
                  <a:schemeClr val="dk1"/>
                </a:solidFill>
                <a:latin typeface="Times New Roman"/>
                <a:ea typeface="Times New Roman"/>
                <a:cs typeface="Times New Roman"/>
                <a:sym typeface="Times New Roman"/>
              </a:rPr>
              <a:t>th</a:t>
            </a:r>
            <a:r>
              <a:rPr lang="en-US" sz="1800" dirty="0">
                <a:solidFill>
                  <a:schemeClr val="dk1"/>
                </a:solidFill>
                <a:latin typeface="Times New Roman"/>
                <a:ea typeface="Times New Roman"/>
                <a:cs typeface="Times New Roman"/>
                <a:sym typeface="Times New Roman"/>
              </a:rPr>
              <a:t>. Legacy Extravaganza set for April 20</a:t>
            </a:r>
            <a:r>
              <a:rPr lang="en-US" sz="1800" baseline="30000" dirty="0">
                <a:solidFill>
                  <a:schemeClr val="dk1"/>
                </a:solidFill>
                <a:latin typeface="Times New Roman"/>
                <a:ea typeface="Times New Roman"/>
                <a:cs typeface="Times New Roman"/>
                <a:sym typeface="Times New Roman"/>
              </a:rPr>
              <a:t>th</a:t>
            </a:r>
            <a:r>
              <a:rPr lang="en-US" sz="1800" dirty="0">
                <a:solidFill>
                  <a:schemeClr val="dk1"/>
                </a:solidFill>
                <a:latin typeface="Times New Roman"/>
                <a:ea typeface="Times New Roman"/>
                <a:cs typeface="Times New Roman"/>
                <a:sym typeface="Times New Roman"/>
              </a:rPr>
              <a:t>. from 6 p.m. -9 p.m. in Gateway Dining and Event Center. Proceeds will go to two student scholarships.</a:t>
            </a:r>
            <a:endParaRPr sz="1800" dirty="0">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Font typeface="Times New Roman"/>
              <a:buChar char="❖"/>
            </a:pPr>
            <a:r>
              <a:rPr lang="en-US" sz="1800" dirty="0">
                <a:solidFill>
                  <a:schemeClr val="dk1"/>
                </a:solidFill>
                <a:latin typeface="Times New Roman"/>
                <a:ea typeface="Times New Roman"/>
                <a:cs typeface="Times New Roman"/>
                <a:sym typeface="Times New Roman"/>
              </a:rPr>
              <a:t>SGA has been able to advocate for financial assistance to a student organization during the 2024-2025 academic year by funding an event in Anderson Auditorium covering venue, security, lighting, and fees</a:t>
            </a:r>
            <a:r>
              <a:rPr lang="en-US" sz="1900" dirty="0">
                <a:solidFill>
                  <a:schemeClr val="dk1"/>
                </a:solidFill>
                <a:latin typeface="Times New Roman"/>
                <a:ea typeface="Times New Roman"/>
                <a:cs typeface="Times New Roman"/>
                <a:sym typeface="Times New Roman"/>
              </a:rPr>
              <a:t>.</a:t>
            </a:r>
            <a:endParaRPr sz="3000" dirty="0">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298e44dbf93_0_0"/>
          <p:cNvPicPr preferRelativeResize="0"/>
          <p:nvPr/>
        </p:nvPicPr>
        <p:blipFill rotWithShape="1">
          <a:blip r:embed="rId3">
            <a:alphaModFix/>
          </a:blip>
          <a:srcRect/>
          <a:stretch/>
        </p:blipFill>
        <p:spPr>
          <a:xfrm>
            <a:off x="0" y="-158056"/>
            <a:ext cx="12192000" cy="6876362"/>
          </a:xfrm>
          <a:prstGeom prst="rect">
            <a:avLst/>
          </a:prstGeom>
          <a:noFill/>
          <a:ln>
            <a:noFill/>
          </a:ln>
        </p:spPr>
      </p:pic>
      <p:sp>
        <p:nvSpPr>
          <p:cNvPr id="123" name="Google Shape;123;g298e44dbf93_0_0"/>
          <p:cNvSpPr txBox="1">
            <a:spLocks noGrp="1"/>
          </p:cNvSpPr>
          <p:nvPr>
            <p:ph type="ctrTitle"/>
          </p:nvPr>
        </p:nvSpPr>
        <p:spPr>
          <a:xfrm>
            <a:off x="1850576" y="-158050"/>
            <a:ext cx="9588600" cy="905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Geo"/>
              <a:buNone/>
            </a:pPr>
            <a:r>
              <a:rPr lang="en-US" sz="4000">
                <a:solidFill>
                  <a:schemeClr val="lt1"/>
                </a:solidFill>
                <a:latin typeface="Times New Roman"/>
                <a:ea typeface="Times New Roman"/>
                <a:cs typeface="Times New Roman"/>
                <a:sym typeface="Times New Roman"/>
              </a:rPr>
              <a:t>What is the SGA doing now (January-February)</a:t>
            </a:r>
            <a:endParaRPr sz="4000">
              <a:solidFill>
                <a:schemeClr val="lt1"/>
              </a:solidFill>
              <a:latin typeface="Times New Roman"/>
              <a:ea typeface="Times New Roman"/>
              <a:cs typeface="Times New Roman"/>
              <a:sym typeface="Times New Roman"/>
            </a:endParaRPr>
          </a:p>
        </p:txBody>
      </p:sp>
      <p:pic>
        <p:nvPicPr>
          <p:cNvPr id="124" name="Google Shape;124;g298e44dbf93_0_0"/>
          <p:cNvPicPr preferRelativeResize="0"/>
          <p:nvPr/>
        </p:nvPicPr>
        <p:blipFill rotWithShape="1">
          <a:blip r:embed="rId4">
            <a:alphaModFix/>
          </a:blip>
          <a:srcRect/>
          <a:stretch/>
        </p:blipFill>
        <p:spPr>
          <a:xfrm>
            <a:off x="4096675" y="3262889"/>
            <a:ext cx="4063375" cy="3047524"/>
          </a:xfrm>
          <a:prstGeom prst="rect">
            <a:avLst/>
          </a:prstGeom>
          <a:noFill/>
          <a:ln>
            <a:noFill/>
          </a:ln>
        </p:spPr>
      </p:pic>
      <p:pic>
        <p:nvPicPr>
          <p:cNvPr id="125" name="Google Shape;125;g298e44dbf93_0_0"/>
          <p:cNvPicPr preferRelativeResize="0"/>
          <p:nvPr/>
        </p:nvPicPr>
        <p:blipFill>
          <a:blip r:embed="rId5">
            <a:alphaModFix/>
          </a:blip>
          <a:stretch>
            <a:fillRect/>
          </a:stretch>
        </p:blipFill>
        <p:spPr>
          <a:xfrm>
            <a:off x="131450" y="1329025"/>
            <a:ext cx="3736051" cy="4981402"/>
          </a:xfrm>
          <a:prstGeom prst="rect">
            <a:avLst/>
          </a:prstGeom>
          <a:noFill/>
          <a:ln>
            <a:noFill/>
          </a:ln>
        </p:spPr>
      </p:pic>
      <p:pic>
        <p:nvPicPr>
          <p:cNvPr id="126" name="Google Shape;126;g298e44dbf93_0_0"/>
          <p:cNvPicPr preferRelativeResize="0"/>
          <p:nvPr/>
        </p:nvPicPr>
        <p:blipFill>
          <a:blip r:embed="rId6">
            <a:alphaModFix/>
          </a:blip>
          <a:stretch>
            <a:fillRect/>
          </a:stretch>
        </p:blipFill>
        <p:spPr>
          <a:xfrm>
            <a:off x="8389225" y="2034262"/>
            <a:ext cx="3719327" cy="2789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a:stretch/>
        </p:blipFill>
        <p:spPr>
          <a:xfrm>
            <a:off x="0" y="-158056"/>
            <a:ext cx="12192000" cy="6876358"/>
          </a:xfrm>
          <a:prstGeom prst="rect">
            <a:avLst/>
          </a:prstGeom>
          <a:noFill/>
          <a:ln>
            <a:noFill/>
          </a:ln>
        </p:spPr>
      </p:pic>
      <p:sp>
        <p:nvSpPr>
          <p:cNvPr id="132" name="Google Shape;132;p6"/>
          <p:cNvSpPr txBox="1">
            <a:spLocks noGrp="1"/>
          </p:cNvSpPr>
          <p:nvPr>
            <p:ph type="ctrTitle"/>
          </p:nvPr>
        </p:nvSpPr>
        <p:spPr>
          <a:xfrm>
            <a:off x="1850576" y="-158050"/>
            <a:ext cx="10045800" cy="905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Geo"/>
              <a:buNone/>
            </a:pPr>
            <a:r>
              <a:rPr lang="en-US" sz="4000">
                <a:solidFill>
                  <a:schemeClr val="lt1"/>
                </a:solidFill>
                <a:latin typeface="Times New Roman"/>
                <a:ea typeface="Times New Roman"/>
                <a:cs typeface="Times New Roman"/>
                <a:sym typeface="Times New Roman"/>
              </a:rPr>
              <a:t>What is the SGA doing now (January-February)</a:t>
            </a:r>
            <a:endParaRPr sz="4000">
              <a:solidFill>
                <a:schemeClr val="lt1"/>
              </a:solidFill>
              <a:latin typeface="Times New Roman"/>
              <a:ea typeface="Times New Roman"/>
              <a:cs typeface="Times New Roman"/>
              <a:sym typeface="Times New Roman"/>
            </a:endParaRPr>
          </a:p>
        </p:txBody>
      </p:sp>
      <p:pic>
        <p:nvPicPr>
          <p:cNvPr id="133" name="Google Shape;133;p6"/>
          <p:cNvPicPr preferRelativeResize="0"/>
          <p:nvPr/>
        </p:nvPicPr>
        <p:blipFill rotWithShape="1">
          <a:blip r:embed="rId4">
            <a:alphaModFix/>
          </a:blip>
          <a:srcRect/>
          <a:stretch/>
        </p:blipFill>
        <p:spPr>
          <a:xfrm>
            <a:off x="170450" y="1384550"/>
            <a:ext cx="3246275" cy="4328351"/>
          </a:xfrm>
          <a:prstGeom prst="rect">
            <a:avLst/>
          </a:prstGeom>
          <a:noFill/>
          <a:ln>
            <a:noFill/>
          </a:ln>
        </p:spPr>
      </p:pic>
      <p:pic>
        <p:nvPicPr>
          <p:cNvPr id="134" name="Google Shape;134;p6"/>
          <p:cNvPicPr preferRelativeResize="0"/>
          <p:nvPr/>
        </p:nvPicPr>
        <p:blipFill rotWithShape="1">
          <a:blip r:embed="rId5">
            <a:alphaModFix/>
          </a:blip>
          <a:srcRect l="-3273" t="19432" b="11387"/>
          <a:stretch/>
        </p:blipFill>
        <p:spPr>
          <a:xfrm>
            <a:off x="3416713" y="1343600"/>
            <a:ext cx="4937618" cy="4410250"/>
          </a:xfrm>
          <a:prstGeom prst="rect">
            <a:avLst/>
          </a:prstGeom>
          <a:noFill/>
          <a:ln>
            <a:noFill/>
          </a:ln>
        </p:spPr>
      </p:pic>
      <p:pic>
        <p:nvPicPr>
          <p:cNvPr id="135" name="Google Shape;135;p6"/>
          <p:cNvPicPr preferRelativeResize="0"/>
          <p:nvPr/>
        </p:nvPicPr>
        <p:blipFill>
          <a:blip r:embed="rId6">
            <a:alphaModFix/>
          </a:blip>
          <a:stretch>
            <a:fillRect/>
          </a:stretch>
        </p:blipFill>
        <p:spPr>
          <a:xfrm>
            <a:off x="8497125" y="1384550"/>
            <a:ext cx="3399249" cy="45323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298e44dbf93_0_28"/>
          <p:cNvPicPr preferRelativeResize="0"/>
          <p:nvPr/>
        </p:nvPicPr>
        <p:blipFill rotWithShape="1">
          <a:blip r:embed="rId3">
            <a:alphaModFix/>
          </a:blip>
          <a:srcRect/>
          <a:stretch/>
        </p:blipFill>
        <p:spPr>
          <a:xfrm>
            <a:off x="0" y="0"/>
            <a:ext cx="12058652" cy="6857999"/>
          </a:xfrm>
          <a:prstGeom prst="rect">
            <a:avLst/>
          </a:prstGeom>
          <a:noFill/>
          <a:ln>
            <a:noFill/>
          </a:ln>
        </p:spPr>
      </p:pic>
      <p:pic>
        <p:nvPicPr>
          <p:cNvPr id="158" name="Google Shape;158;g298e44dbf93_0_28"/>
          <p:cNvPicPr preferRelativeResize="0"/>
          <p:nvPr/>
        </p:nvPicPr>
        <p:blipFill rotWithShape="1">
          <a:blip r:embed="rId4">
            <a:alphaModFix/>
          </a:blip>
          <a:srcRect t="16149"/>
          <a:stretch/>
        </p:blipFill>
        <p:spPr>
          <a:xfrm>
            <a:off x="1163525" y="1855000"/>
            <a:ext cx="5736448" cy="3607377"/>
          </a:xfrm>
          <a:prstGeom prst="rect">
            <a:avLst/>
          </a:prstGeom>
          <a:noFill/>
          <a:ln>
            <a:noFill/>
          </a:ln>
        </p:spPr>
      </p:pic>
      <p:pic>
        <p:nvPicPr>
          <p:cNvPr id="159" name="Google Shape;159;g298e44dbf93_0_28"/>
          <p:cNvPicPr preferRelativeResize="0"/>
          <p:nvPr/>
        </p:nvPicPr>
        <p:blipFill rotWithShape="1">
          <a:blip r:embed="rId5">
            <a:alphaModFix/>
          </a:blip>
          <a:srcRect t="6661" b="13561"/>
          <a:stretch/>
        </p:blipFill>
        <p:spPr>
          <a:xfrm>
            <a:off x="7130750" y="693525"/>
            <a:ext cx="4570900" cy="547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descr="A black screen with orange and blue stripes&#10;&#10;Description automatically generated"/>
          <p:cNvPicPr preferRelativeResize="0"/>
          <p:nvPr/>
        </p:nvPicPr>
        <p:blipFill rotWithShape="1">
          <a:blip r:embed="rId3">
            <a:alphaModFix/>
          </a:blip>
          <a:srcRect/>
          <a:stretch/>
        </p:blipFill>
        <p:spPr>
          <a:xfrm>
            <a:off x="43175" y="-9175"/>
            <a:ext cx="12192000" cy="6876362"/>
          </a:xfrm>
          <a:prstGeom prst="rect">
            <a:avLst/>
          </a:prstGeom>
          <a:noFill/>
          <a:ln>
            <a:noFill/>
          </a:ln>
        </p:spPr>
      </p:pic>
      <p:sp>
        <p:nvSpPr>
          <p:cNvPr id="165" name="Google Shape;165;p9"/>
          <p:cNvSpPr txBox="1"/>
          <p:nvPr/>
        </p:nvSpPr>
        <p:spPr>
          <a:xfrm>
            <a:off x="2592859" y="128652"/>
            <a:ext cx="700628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Georgia"/>
                <a:ea typeface="Georgia"/>
                <a:cs typeface="Georgia"/>
                <a:sym typeface="Georgia"/>
              </a:rPr>
              <a:t>Current Initiatives</a:t>
            </a:r>
            <a:endParaRPr sz="1400" b="0" i="0" u="none" strike="noStrike" cap="none">
              <a:solidFill>
                <a:schemeClr val="lt1"/>
              </a:solidFill>
              <a:latin typeface="Arial"/>
              <a:ea typeface="Arial"/>
              <a:cs typeface="Arial"/>
              <a:sym typeface="Arial"/>
            </a:endParaRPr>
          </a:p>
        </p:txBody>
      </p:sp>
      <p:sp>
        <p:nvSpPr>
          <p:cNvPr id="166" name="Google Shape;166;p9"/>
          <p:cNvSpPr txBox="1"/>
          <p:nvPr/>
        </p:nvSpPr>
        <p:spPr>
          <a:xfrm>
            <a:off x="148125" y="1664275"/>
            <a:ext cx="5488200" cy="4131860"/>
          </a:xfrm>
          <a:prstGeom prst="rect">
            <a:avLst/>
          </a:prstGeom>
          <a:noFill/>
          <a:ln>
            <a:noFill/>
          </a:ln>
        </p:spPr>
        <p:txBody>
          <a:bodyPr spcFirstLastPara="1" wrap="square" lIns="91425" tIns="45700" rIns="91425" bIns="45700" anchor="t" anchorCtr="0">
            <a:spAutoFit/>
          </a:bodyPr>
          <a:lstStyle/>
          <a:p>
            <a:pPr marL="457200" lvl="0" indent="-387350" algn="l" rtl="0">
              <a:lnSpc>
                <a:spcPct val="150000"/>
              </a:lnSpc>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50th SGA Legacy Celebration Extravaganza for April 20</a:t>
            </a:r>
            <a:r>
              <a:rPr lang="en-US" sz="2500" baseline="30000" dirty="0">
                <a:solidFill>
                  <a:schemeClr val="dk1"/>
                </a:solidFill>
                <a:latin typeface="Times New Roman"/>
                <a:ea typeface="Times New Roman"/>
                <a:cs typeface="Times New Roman"/>
                <a:sym typeface="Times New Roman"/>
              </a:rPr>
              <a:t>th</a:t>
            </a:r>
            <a:r>
              <a:rPr lang="en-US" sz="2500" dirty="0">
                <a:solidFill>
                  <a:schemeClr val="dk1"/>
                </a:solidFill>
                <a:latin typeface="Times New Roman"/>
                <a:ea typeface="Times New Roman"/>
                <a:cs typeface="Times New Roman"/>
                <a:sym typeface="Times New Roman"/>
              </a:rPr>
              <a:t>. </a:t>
            </a:r>
            <a:endParaRPr sz="2500" dirty="0">
              <a:solidFill>
                <a:schemeClr val="dk1"/>
              </a:solidFill>
              <a:latin typeface="Times New Roman"/>
              <a:ea typeface="Times New Roman"/>
              <a:cs typeface="Times New Roman"/>
              <a:sym typeface="Times New Roman"/>
            </a:endParaRPr>
          </a:p>
          <a:p>
            <a:pPr marL="914400" lvl="1" indent="-387350" algn="l" rtl="0">
              <a:lnSpc>
                <a:spcPct val="150000"/>
              </a:lnSpc>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$1000 a table, $50 a ticket for faculty and staff, Free for students</a:t>
            </a:r>
            <a:endParaRPr sz="2500" dirty="0">
              <a:solidFill>
                <a:schemeClr val="dk1"/>
              </a:solidFill>
              <a:latin typeface="Times New Roman"/>
              <a:ea typeface="Times New Roman"/>
              <a:cs typeface="Times New Roman"/>
              <a:sym typeface="Times New Roman"/>
            </a:endParaRPr>
          </a:p>
          <a:p>
            <a:pPr marL="457200" lvl="0" indent="-387350" algn="l" rtl="0">
              <a:lnSpc>
                <a:spcPct val="150000"/>
              </a:lnSpc>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Faculty and Staff Appreciation Day </a:t>
            </a:r>
            <a:endParaRPr sz="2500" dirty="0">
              <a:solidFill>
                <a:schemeClr val="dk1"/>
              </a:solidFill>
              <a:latin typeface="Times New Roman"/>
              <a:ea typeface="Times New Roman"/>
              <a:cs typeface="Times New Roman"/>
              <a:sym typeface="Times New Roman"/>
            </a:endParaRPr>
          </a:p>
          <a:p>
            <a:pPr marL="457200" lvl="0" indent="-387350" algn="l" rtl="0">
              <a:lnSpc>
                <a:spcPct val="150000"/>
              </a:lnSpc>
              <a:spcBef>
                <a:spcPts val="0"/>
              </a:spcBef>
              <a:spcAft>
                <a:spcPts val="0"/>
              </a:spcAft>
              <a:buClr>
                <a:schemeClr val="dk1"/>
              </a:buClr>
              <a:buSzPts val="2500"/>
              <a:buFont typeface="Times New Roman"/>
              <a:buChar char="❖"/>
            </a:pPr>
            <a:r>
              <a:rPr lang="en-US" sz="2500" dirty="0">
                <a:solidFill>
                  <a:schemeClr val="dk1"/>
                </a:solidFill>
                <a:latin typeface="Times New Roman"/>
                <a:ea typeface="Times New Roman"/>
                <a:cs typeface="Times New Roman"/>
                <a:sym typeface="Times New Roman"/>
              </a:rPr>
              <a:t>Financial Wellness and life courses for students</a:t>
            </a:r>
            <a:endParaRPr sz="3500" dirty="0">
              <a:latin typeface="Georgia"/>
              <a:ea typeface="Georgia"/>
              <a:cs typeface="Georgia"/>
              <a:sym typeface="Georgia"/>
            </a:endParaRPr>
          </a:p>
        </p:txBody>
      </p:sp>
      <p:pic>
        <p:nvPicPr>
          <p:cNvPr id="167" name="Google Shape;167;p9"/>
          <p:cNvPicPr preferRelativeResize="0"/>
          <p:nvPr/>
        </p:nvPicPr>
        <p:blipFill rotWithShape="1">
          <a:blip r:embed="rId4">
            <a:alphaModFix/>
          </a:blip>
          <a:srcRect t="21168" b="16498"/>
          <a:stretch/>
        </p:blipFill>
        <p:spPr>
          <a:xfrm>
            <a:off x="5636325" y="1545850"/>
            <a:ext cx="6300250" cy="523935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3561BC94026F4B9040D50BD5E68972" ma:contentTypeVersion="20" ma:contentTypeDescription="Create a new document." ma:contentTypeScope="" ma:versionID="8eeeb44bed08471a33298c126316e00f">
  <xsd:schema xmlns:xsd="http://www.w3.org/2001/XMLSchema" xmlns:xs="http://www.w3.org/2001/XMLSchema" xmlns:p="http://schemas.microsoft.com/office/2006/metadata/properties" xmlns:ns1="http://schemas.microsoft.com/sharepoint/v3" xmlns:ns2="f141da68-771a-4240-9556-8ce0409435b6" xmlns:ns3="704e6e8c-0f96-4a7d-a606-04dee91b60ff" targetNamespace="http://schemas.microsoft.com/office/2006/metadata/properties" ma:root="true" ma:fieldsID="709dd6956ef5f2cdf3da86275f258644" ns1:_="" ns2:_="" ns3:_="">
    <xsd:import namespace="http://schemas.microsoft.com/sharepoint/v3"/>
    <xsd:import namespace="f141da68-771a-4240-9556-8ce0409435b6"/>
    <xsd:import namespace="704e6e8c-0f96-4a7d-a606-04dee91b60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41da68-771a-4240-9556-8ce040943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0fa3d9d-3b37-413a-a2bf-0ac7cde03c50"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4e6e8c-0f96-4a7d-a606-04dee91b60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0ad8b41-0e85-4fbd-aebd-22e82a5c91e4}" ma:internalName="TaxCatchAll" ma:showField="CatchAllData" ma:web="704e6e8c-0f96-4a7d-a606-04dee91b60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10263-8E64-44C4-9FCF-441B3491C413}">
  <ds:schemaRefs>
    <ds:schemaRef ds:uri="http://schemas.microsoft.com/sharepoint/v3/contenttype/forms"/>
  </ds:schemaRefs>
</ds:datastoreItem>
</file>

<file path=customXml/itemProps2.xml><?xml version="1.0" encoding="utf-8"?>
<ds:datastoreItem xmlns:ds="http://schemas.openxmlformats.org/officeDocument/2006/customXml" ds:itemID="{1E842BC8-6687-44C1-99D5-4CB654BBE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41da68-771a-4240-9556-8ce0409435b6"/>
    <ds:schemaRef ds:uri="704e6e8c-0f96-4a7d-a606-04dee91b60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656</Words>
  <Application>Microsoft Office PowerPoint</Application>
  <PresentationFormat>Widescreen</PresentationFormat>
  <Paragraphs>48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Board of Visitors Report  April 25th-26th, 2024</vt:lpstr>
      <vt:lpstr>The Visionary Administration of the  Student Government Association</vt:lpstr>
      <vt:lpstr>PowerPoint Presentation</vt:lpstr>
      <vt:lpstr>Mid-Spring 2024 Semester Overview</vt:lpstr>
      <vt:lpstr>What is the SGA doing (February- April)</vt:lpstr>
      <vt:lpstr>What is the SGA doing now (January-February)</vt:lpstr>
      <vt:lpstr>What is the SGA doing now (January-February)</vt:lpstr>
      <vt:lpstr>PowerPoint Presentation</vt:lpstr>
      <vt:lpstr>PowerPoint Presentation</vt:lpstr>
      <vt:lpstr>PowerPoint Presentation</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Visitors Report  April 25th-26th, 2024</dc:title>
  <dc:creator>Microsoft Office User</dc:creator>
  <cp:lastModifiedBy>Joseph L. Lyons</cp:lastModifiedBy>
  <cp:revision>3</cp:revision>
  <dcterms:created xsi:type="dcterms:W3CDTF">2019-08-12T13:14:03Z</dcterms:created>
  <dcterms:modified xsi:type="dcterms:W3CDTF">2024-04-24T14:43:29Z</dcterms:modified>
</cp:coreProperties>
</file>